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m4v" ContentType="video/unknown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645" r:id="rId2"/>
    <p:sldId id="612" r:id="rId3"/>
    <p:sldId id="618" r:id="rId4"/>
    <p:sldId id="619" r:id="rId5"/>
    <p:sldId id="275" r:id="rId6"/>
    <p:sldId id="613" r:id="rId7"/>
    <p:sldId id="617" r:id="rId8"/>
    <p:sldId id="620" r:id="rId9"/>
    <p:sldId id="614" r:id="rId10"/>
    <p:sldId id="622" r:id="rId11"/>
    <p:sldId id="623" r:id="rId12"/>
    <p:sldId id="624" r:id="rId13"/>
    <p:sldId id="625" r:id="rId14"/>
    <p:sldId id="626" r:id="rId15"/>
    <p:sldId id="627" r:id="rId16"/>
    <p:sldId id="629" r:id="rId17"/>
    <p:sldId id="631" r:id="rId18"/>
    <p:sldId id="632" r:id="rId19"/>
    <p:sldId id="633" r:id="rId20"/>
    <p:sldId id="634" r:id="rId21"/>
    <p:sldId id="635" r:id="rId22"/>
    <p:sldId id="644" r:id="rId23"/>
    <p:sldId id="638" r:id="rId24"/>
    <p:sldId id="639" r:id="rId25"/>
    <p:sldId id="640" r:id="rId26"/>
    <p:sldId id="641" r:id="rId27"/>
    <p:sldId id="259" r:id="rId28"/>
  </p:sldIdLst>
  <p:sldSz cx="12188825" cy="6858000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80C"/>
    <a:srgbClr val="068200"/>
    <a:srgbClr val="150070"/>
    <a:srgbClr val="1300A2"/>
    <a:srgbClr val="2002FE"/>
    <a:srgbClr val="680000"/>
    <a:srgbClr val="A40000"/>
    <a:srgbClr val="DA0000"/>
    <a:srgbClr val="FE0000"/>
    <a:srgbClr val="FFEE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88" autoAdjust="0"/>
    <p:restoredTop sz="84019" autoAdjust="0"/>
  </p:normalViewPr>
  <p:slideViewPr>
    <p:cSldViewPr snapToGrid="0" snapToObjects="1">
      <p:cViewPr varScale="1">
        <p:scale>
          <a:sx n="105" d="100"/>
          <a:sy n="105" d="100"/>
        </p:scale>
        <p:origin x="880" y="200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jp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wmf>
</file>

<file path=ppt/media/image30.png>
</file>

<file path=ppt/media/image300.png>
</file>

<file path=ppt/media/image31.png>
</file>

<file path=ppt/media/image32.png>
</file>

<file path=ppt/media/image33.png>
</file>

<file path=ppt/media/image34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6.png>
</file>

<file path=ppt/media/image7.png>
</file>

<file path=ppt/media/image8.png>
</file>

<file path=ppt/media/image9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CF3201-1AE3-CB42-B4BF-89F26A2CEB8B}" type="datetimeFigureOut">
              <a:rPr lang="es-CO" smtClean="0"/>
              <a:t>16/11/23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12DF3A-400E-5E4C-8985-D32F88511E8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8993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04989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8 de los 10 pacientes estudiados obtuvieron el mejor fitness aplicando CBGWO. Aplicando el test t, obtienen que el rendimiento de CBGWO es significativamente mejor a los otros algoritmos.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23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751984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24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553374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25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68993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CBGWO sale del optimo local, a diferencia de BGWO, pero GA y BGWO1 convergen más rápido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26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40171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82256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ea typeface="Times New Roman" panose="02020603050405020304" pitchFamily="18" charset="0"/>
                <a:cs typeface="Times New Roman" panose="02020603050405020304" pitchFamily="18" charset="0"/>
              </a:rPr>
              <a:t>En BGWO todos los lobos tienen a la solución de los tres lideres, quedando atrapados en óptimos locales. Esto presenta una solución con </a:t>
            </a:r>
            <a:r>
              <a:rPr lang="es-CO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poca diversidad</a:t>
            </a:r>
            <a:r>
              <a:rPr lang="es-CO" dirty="0">
                <a:ea typeface="Times New Roman" panose="02020603050405020304" pitchFamily="18" charset="0"/>
                <a:cs typeface="Times New Roman" panose="02020603050405020304" pitchFamily="18" charset="0"/>
              </a:rPr>
              <a:t> y con </a:t>
            </a:r>
            <a:r>
              <a:rPr lang="es-CO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convergencia prematura</a:t>
            </a:r>
            <a:r>
              <a:rPr lang="es-CO" dirty="0"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16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02623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17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75058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18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0747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19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11433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20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28526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21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87827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MCC Coeficiente de correlación Matthew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22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36144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7376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4656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1780415" y="274639"/>
            <a:ext cx="3654531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1076468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5297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6213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2776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12589" y="1600201"/>
            <a:ext cx="720960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225341" y="1600201"/>
            <a:ext cx="720960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030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1821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0373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4825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5492" y="273051"/>
            <a:ext cx="681389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6017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750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4DC6D-0167-3A4F-A6F0-379DDECBCE93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544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3.wmf"/><Relationship Id="rId7" Type="http://schemas.openxmlformats.org/officeDocument/2006/relationships/image" Target="../media/image22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0.png"/><Relationship Id="rId4" Type="http://schemas.openxmlformats.org/officeDocument/2006/relationships/image" Target="../media/image190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2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3.wmf"/><Relationship Id="rId9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.jp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.wmf"/><Relationship Id="rId10" Type="http://schemas.openxmlformats.org/officeDocument/2006/relationships/image" Target="../media/image35.png"/><Relationship Id="rId4" Type="http://schemas.openxmlformats.org/officeDocument/2006/relationships/oleObject" Target="../embeddings/oleObject1.bin"/><Relationship Id="rId9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2.jp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2.jp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w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w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3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3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3.w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3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3.wmf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w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4.png"/><Relationship Id="rId4" Type="http://schemas.openxmlformats.org/officeDocument/2006/relationships/image" Target="../media/image3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2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3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hlinkClick r:id="" action="ppaction://media"/>
            <a:extLst>
              <a:ext uri="{FF2B5EF4-FFF2-40B4-BE49-F238E27FC236}">
                <a16:creationId xmlns:a16="http://schemas.microsoft.com/office/drawing/2014/main" id="{CC0280E3-05DB-41A6-A254-4814355714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273" t="14420" r="2351" b="33649"/>
          <a:stretch>
            <a:fillRect/>
          </a:stretch>
        </p:blipFill>
        <p:spPr>
          <a:xfrm>
            <a:off x="-3622" y="890017"/>
            <a:ext cx="12189717" cy="3733474"/>
          </a:xfrm>
          <a:custGeom>
            <a:avLst/>
            <a:gdLst/>
            <a:ahLst/>
            <a:cxnLst/>
            <a:rect l="l" t="t" r="r" b="b"/>
            <a:pathLst>
              <a:path w="11627889" h="3561397">
                <a:moveTo>
                  <a:pt x="1175861" y="2408587"/>
                </a:moveTo>
                <a:cubicBezTo>
                  <a:pt x="1130376" y="2408587"/>
                  <a:pt x="1087635" y="2417213"/>
                  <a:pt x="1047640" y="2434466"/>
                </a:cubicBezTo>
                <a:cubicBezTo>
                  <a:pt x="1007645" y="2451719"/>
                  <a:pt x="972747" y="2475246"/>
                  <a:pt x="942946" y="2505047"/>
                </a:cubicBezTo>
                <a:cubicBezTo>
                  <a:pt x="913145" y="2534847"/>
                  <a:pt x="889619" y="2569745"/>
                  <a:pt x="872366" y="2609741"/>
                </a:cubicBezTo>
                <a:cubicBezTo>
                  <a:pt x="855113" y="2649736"/>
                  <a:pt x="846486" y="2692476"/>
                  <a:pt x="846486" y="2737961"/>
                </a:cubicBezTo>
                <a:cubicBezTo>
                  <a:pt x="846486" y="2783446"/>
                  <a:pt x="855113" y="2826187"/>
                  <a:pt x="872366" y="2866182"/>
                </a:cubicBezTo>
                <a:cubicBezTo>
                  <a:pt x="889619" y="2906178"/>
                  <a:pt x="913145" y="2941076"/>
                  <a:pt x="942946" y="2970876"/>
                </a:cubicBezTo>
                <a:cubicBezTo>
                  <a:pt x="972747" y="3000677"/>
                  <a:pt x="1007645" y="3024204"/>
                  <a:pt x="1047640" y="3041457"/>
                </a:cubicBezTo>
                <a:cubicBezTo>
                  <a:pt x="1087635" y="3058709"/>
                  <a:pt x="1130376" y="3067336"/>
                  <a:pt x="1175861" y="3067336"/>
                </a:cubicBezTo>
                <a:cubicBezTo>
                  <a:pt x="1221346" y="3067336"/>
                  <a:pt x="1264086" y="3058709"/>
                  <a:pt x="1304082" y="3041457"/>
                </a:cubicBezTo>
                <a:cubicBezTo>
                  <a:pt x="1344077" y="3024204"/>
                  <a:pt x="1378975" y="3000677"/>
                  <a:pt x="1408776" y="2970876"/>
                </a:cubicBezTo>
                <a:cubicBezTo>
                  <a:pt x="1438576" y="2941076"/>
                  <a:pt x="1462103" y="2906178"/>
                  <a:pt x="1479356" y="2866182"/>
                </a:cubicBezTo>
                <a:cubicBezTo>
                  <a:pt x="1496609" y="2826187"/>
                  <a:pt x="1505235" y="2783446"/>
                  <a:pt x="1505235" y="2737961"/>
                </a:cubicBezTo>
                <a:cubicBezTo>
                  <a:pt x="1505235" y="2692476"/>
                  <a:pt x="1496609" y="2649736"/>
                  <a:pt x="1479356" y="2609741"/>
                </a:cubicBezTo>
                <a:cubicBezTo>
                  <a:pt x="1462103" y="2569745"/>
                  <a:pt x="1438576" y="2534847"/>
                  <a:pt x="1408776" y="2505047"/>
                </a:cubicBezTo>
                <a:cubicBezTo>
                  <a:pt x="1378975" y="2475246"/>
                  <a:pt x="1344077" y="2451719"/>
                  <a:pt x="1304082" y="2434466"/>
                </a:cubicBezTo>
                <a:cubicBezTo>
                  <a:pt x="1264086" y="2417213"/>
                  <a:pt x="1221346" y="2408587"/>
                  <a:pt x="1175861" y="2408587"/>
                </a:cubicBezTo>
                <a:close/>
                <a:moveTo>
                  <a:pt x="10537658" y="2375650"/>
                </a:moveTo>
                <a:lnTo>
                  <a:pt x="10537658" y="2723845"/>
                </a:lnTo>
                <a:lnTo>
                  <a:pt x="10563538" y="2723845"/>
                </a:lnTo>
                <a:cubicBezTo>
                  <a:pt x="10623139" y="2723845"/>
                  <a:pt x="10673721" y="2710514"/>
                  <a:pt x="10715286" y="2683850"/>
                </a:cubicBezTo>
                <a:cubicBezTo>
                  <a:pt x="10756850" y="2657186"/>
                  <a:pt x="10777632" y="2612485"/>
                  <a:pt x="10777632" y="2549747"/>
                </a:cubicBezTo>
                <a:cubicBezTo>
                  <a:pt x="10777632" y="2487009"/>
                  <a:pt x="10756850" y="2442309"/>
                  <a:pt x="10715286" y="2415645"/>
                </a:cubicBezTo>
                <a:cubicBezTo>
                  <a:pt x="10673721" y="2388981"/>
                  <a:pt x="10623139" y="2375650"/>
                  <a:pt x="10563538" y="2375650"/>
                </a:cubicBezTo>
                <a:close/>
                <a:moveTo>
                  <a:pt x="2631910" y="2375650"/>
                </a:moveTo>
                <a:lnTo>
                  <a:pt x="2631910" y="2723845"/>
                </a:lnTo>
                <a:lnTo>
                  <a:pt x="2653084" y="2723845"/>
                </a:lnTo>
                <a:cubicBezTo>
                  <a:pt x="2718958" y="2723845"/>
                  <a:pt x="2766404" y="2708553"/>
                  <a:pt x="2795420" y="2677968"/>
                </a:cubicBezTo>
                <a:cubicBezTo>
                  <a:pt x="2824436" y="2647383"/>
                  <a:pt x="2838945" y="2604643"/>
                  <a:pt x="2838945" y="2549747"/>
                </a:cubicBezTo>
                <a:cubicBezTo>
                  <a:pt x="2838945" y="2494852"/>
                  <a:pt x="2824436" y="2452111"/>
                  <a:pt x="2795420" y="2421527"/>
                </a:cubicBezTo>
                <a:cubicBezTo>
                  <a:pt x="2766404" y="2390942"/>
                  <a:pt x="2718958" y="2375650"/>
                  <a:pt x="2653084" y="2375650"/>
                </a:cubicBezTo>
                <a:close/>
                <a:moveTo>
                  <a:pt x="10036539" y="1952168"/>
                </a:moveTo>
                <a:lnTo>
                  <a:pt x="10577655" y="1952168"/>
                </a:lnTo>
                <a:cubicBezTo>
                  <a:pt x="10678035" y="1952168"/>
                  <a:pt x="10770965" y="1965500"/>
                  <a:pt x="10856446" y="1992164"/>
                </a:cubicBezTo>
                <a:cubicBezTo>
                  <a:pt x="10941927" y="2018827"/>
                  <a:pt x="11016035" y="2058038"/>
                  <a:pt x="11078774" y="2109797"/>
                </a:cubicBezTo>
                <a:cubicBezTo>
                  <a:pt x="11141512" y="2161556"/>
                  <a:pt x="11190527" y="2225470"/>
                  <a:pt x="11225816" y="2301540"/>
                </a:cubicBezTo>
                <a:cubicBezTo>
                  <a:pt x="11261106" y="2377610"/>
                  <a:pt x="11278751" y="2465051"/>
                  <a:pt x="11278751" y="2563863"/>
                </a:cubicBezTo>
                <a:cubicBezTo>
                  <a:pt x="11278751" y="2642286"/>
                  <a:pt x="11267772" y="2708945"/>
                  <a:pt x="11245814" y="2763841"/>
                </a:cubicBezTo>
                <a:cubicBezTo>
                  <a:pt x="11223855" y="2818737"/>
                  <a:pt x="11199543" y="2864222"/>
                  <a:pt x="11172881" y="2900296"/>
                </a:cubicBezTo>
                <a:cubicBezTo>
                  <a:pt x="11141512" y="2941076"/>
                  <a:pt x="11106221" y="2975581"/>
                  <a:pt x="11067011" y="3003813"/>
                </a:cubicBezTo>
                <a:lnTo>
                  <a:pt x="11361095" y="3521402"/>
                </a:lnTo>
                <a:lnTo>
                  <a:pt x="10772926" y="3521402"/>
                </a:lnTo>
                <a:lnTo>
                  <a:pt x="10537658" y="3123800"/>
                </a:lnTo>
                <a:lnTo>
                  <a:pt x="10537658" y="3521402"/>
                </a:lnTo>
                <a:lnTo>
                  <a:pt x="10036539" y="3521402"/>
                </a:lnTo>
                <a:close/>
                <a:moveTo>
                  <a:pt x="8950689" y="1952168"/>
                </a:moveTo>
                <a:lnTo>
                  <a:pt x="9875291" y="1952168"/>
                </a:lnTo>
                <a:lnTo>
                  <a:pt x="9875291" y="2363886"/>
                </a:lnTo>
                <a:lnTo>
                  <a:pt x="9451809" y="2363886"/>
                </a:lnTo>
                <a:lnTo>
                  <a:pt x="9451809" y="2537984"/>
                </a:lnTo>
                <a:lnTo>
                  <a:pt x="9868233" y="2537984"/>
                </a:lnTo>
                <a:lnTo>
                  <a:pt x="9868233" y="2928528"/>
                </a:lnTo>
                <a:lnTo>
                  <a:pt x="9451809" y="2928528"/>
                </a:lnTo>
                <a:lnTo>
                  <a:pt x="9451809" y="3109684"/>
                </a:lnTo>
                <a:lnTo>
                  <a:pt x="9891759" y="3109684"/>
                </a:lnTo>
                <a:lnTo>
                  <a:pt x="9891759" y="3521402"/>
                </a:lnTo>
                <a:lnTo>
                  <a:pt x="8950689" y="3521402"/>
                </a:lnTo>
                <a:close/>
                <a:moveTo>
                  <a:pt x="7913102" y="1952168"/>
                </a:moveTo>
                <a:lnTo>
                  <a:pt x="8917694" y="1952168"/>
                </a:lnTo>
                <a:lnTo>
                  <a:pt x="8371874" y="3109684"/>
                </a:lnTo>
                <a:lnTo>
                  <a:pt x="8887110" y="3109684"/>
                </a:lnTo>
                <a:lnTo>
                  <a:pt x="8729480" y="3521402"/>
                </a:lnTo>
                <a:lnTo>
                  <a:pt x="7640192" y="3521402"/>
                </a:lnTo>
                <a:lnTo>
                  <a:pt x="8186013" y="2363886"/>
                </a:lnTo>
                <a:lnTo>
                  <a:pt x="7753121" y="2363886"/>
                </a:lnTo>
                <a:close/>
                <a:moveTo>
                  <a:pt x="7074264" y="1952168"/>
                </a:moveTo>
                <a:lnTo>
                  <a:pt x="7605969" y="1952168"/>
                </a:lnTo>
                <a:lnTo>
                  <a:pt x="7605969" y="3521402"/>
                </a:lnTo>
                <a:lnTo>
                  <a:pt x="7074264" y="3521402"/>
                </a:lnTo>
                <a:close/>
                <a:moveTo>
                  <a:pt x="5264515" y="1952168"/>
                </a:moveTo>
                <a:lnTo>
                  <a:pt x="5678585" y="1952168"/>
                </a:lnTo>
                <a:lnTo>
                  <a:pt x="6087950" y="2554453"/>
                </a:lnTo>
                <a:lnTo>
                  <a:pt x="6494963" y="1952168"/>
                </a:lnTo>
                <a:lnTo>
                  <a:pt x="6909034" y="1952168"/>
                </a:lnTo>
                <a:lnTo>
                  <a:pt x="6909034" y="3521402"/>
                </a:lnTo>
                <a:lnTo>
                  <a:pt x="6407915" y="3521402"/>
                </a:lnTo>
                <a:lnTo>
                  <a:pt x="6407915" y="2956760"/>
                </a:lnTo>
                <a:lnTo>
                  <a:pt x="6087950" y="3427295"/>
                </a:lnTo>
                <a:lnTo>
                  <a:pt x="5765634" y="2956760"/>
                </a:lnTo>
                <a:lnTo>
                  <a:pt x="5765634" y="3521402"/>
                </a:lnTo>
                <a:lnTo>
                  <a:pt x="5264515" y="3521402"/>
                </a:lnTo>
                <a:close/>
                <a:moveTo>
                  <a:pt x="4569190" y="1952168"/>
                </a:moveTo>
                <a:lnTo>
                  <a:pt x="5100894" y="1952168"/>
                </a:lnTo>
                <a:lnTo>
                  <a:pt x="5100894" y="3521402"/>
                </a:lnTo>
                <a:lnTo>
                  <a:pt x="4569190" y="3521402"/>
                </a:lnTo>
                <a:close/>
                <a:moveTo>
                  <a:pt x="3391472" y="1952168"/>
                </a:moveTo>
                <a:lnTo>
                  <a:pt x="4487818" y="1952168"/>
                </a:lnTo>
                <a:lnTo>
                  <a:pt x="4487818" y="2363886"/>
                </a:lnTo>
                <a:lnTo>
                  <a:pt x="4198439" y="2363886"/>
                </a:lnTo>
                <a:lnTo>
                  <a:pt x="4198439" y="3521402"/>
                </a:lnTo>
                <a:lnTo>
                  <a:pt x="3680850" y="3521402"/>
                </a:lnTo>
                <a:lnTo>
                  <a:pt x="3680850" y="2363886"/>
                </a:lnTo>
                <a:lnTo>
                  <a:pt x="3391472" y="2363886"/>
                </a:lnTo>
                <a:close/>
                <a:moveTo>
                  <a:pt x="2130790" y="1952168"/>
                </a:moveTo>
                <a:lnTo>
                  <a:pt x="2631910" y="1952168"/>
                </a:lnTo>
                <a:cubicBezTo>
                  <a:pt x="2732290" y="1952168"/>
                  <a:pt x="2826005" y="1963147"/>
                  <a:pt x="2913054" y="1985106"/>
                </a:cubicBezTo>
                <a:cubicBezTo>
                  <a:pt x="3000103" y="2007064"/>
                  <a:pt x="3076172" y="2041570"/>
                  <a:pt x="3141264" y="2088623"/>
                </a:cubicBezTo>
                <a:cubicBezTo>
                  <a:pt x="3206354" y="2135677"/>
                  <a:pt x="3257721" y="2197238"/>
                  <a:pt x="3295364" y="2273308"/>
                </a:cubicBezTo>
                <a:cubicBezTo>
                  <a:pt x="3333007" y="2349378"/>
                  <a:pt x="3351828" y="2441524"/>
                  <a:pt x="3351828" y="2549747"/>
                </a:cubicBezTo>
                <a:cubicBezTo>
                  <a:pt x="3351828" y="2657970"/>
                  <a:pt x="3333007" y="2750117"/>
                  <a:pt x="3295364" y="2826187"/>
                </a:cubicBezTo>
                <a:cubicBezTo>
                  <a:pt x="3257721" y="2902257"/>
                  <a:pt x="3206354" y="2963818"/>
                  <a:pt x="3141264" y="3010872"/>
                </a:cubicBezTo>
                <a:cubicBezTo>
                  <a:pt x="3076172" y="3057925"/>
                  <a:pt x="3000103" y="3092431"/>
                  <a:pt x="2913054" y="3114389"/>
                </a:cubicBezTo>
                <a:cubicBezTo>
                  <a:pt x="2826005" y="3136348"/>
                  <a:pt x="2732290" y="3147327"/>
                  <a:pt x="2631910" y="3147327"/>
                </a:cubicBezTo>
                <a:lnTo>
                  <a:pt x="2631910" y="3521402"/>
                </a:lnTo>
                <a:lnTo>
                  <a:pt x="2130790" y="3521402"/>
                </a:lnTo>
                <a:close/>
                <a:moveTo>
                  <a:pt x="1175861" y="1914525"/>
                </a:moveTo>
                <a:cubicBezTo>
                  <a:pt x="1288789" y="1914525"/>
                  <a:pt x="1395444" y="1936091"/>
                  <a:pt x="1495825" y="1979224"/>
                </a:cubicBezTo>
                <a:cubicBezTo>
                  <a:pt x="1596205" y="2022356"/>
                  <a:pt x="1683646" y="2081173"/>
                  <a:pt x="1758148" y="2155674"/>
                </a:cubicBezTo>
                <a:cubicBezTo>
                  <a:pt x="1832649" y="2230176"/>
                  <a:pt x="1891466" y="2317617"/>
                  <a:pt x="1934598" y="2417998"/>
                </a:cubicBezTo>
                <a:cubicBezTo>
                  <a:pt x="1977731" y="2518378"/>
                  <a:pt x="1999297" y="2625033"/>
                  <a:pt x="1999297" y="2737961"/>
                </a:cubicBezTo>
                <a:cubicBezTo>
                  <a:pt x="1999297" y="2850890"/>
                  <a:pt x="1977731" y="2957545"/>
                  <a:pt x="1934598" y="3057925"/>
                </a:cubicBezTo>
                <a:cubicBezTo>
                  <a:pt x="1891466" y="3158306"/>
                  <a:pt x="1832649" y="3245747"/>
                  <a:pt x="1758148" y="3320249"/>
                </a:cubicBezTo>
                <a:cubicBezTo>
                  <a:pt x="1683646" y="3394750"/>
                  <a:pt x="1596205" y="3453567"/>
                  <a:pt x="1495825" y="3496699"/>
                </a:cubicBezTo>
                <a:cubicBezTo>
                  <a:pt x="1395444" y="3539831"/>
                  <a:pt x="1288789" y="3561397"/>
                  <a:pt x="1175861" y="3561397"/>
                </a:cubicBezTo>
                <a:cubicBezTo>
                  <a:pt x="1062932" y="3561397"/>
                  <a:pt x="956278" y="3539831"/>
                  <a:pt x="855897" y="3496699"/>
                </a:cubicBezTo>
                <a:cubicBezTo>
                  <a:pt x="755516" y="3453567"/>
                  <a:pt x="668075" y="3394750"/>
                  <a:pt x="593574" y="3320249"/>
                </a:cubicBezTo>
                <a:cubicBezTo>
                  <a:pt x="519072" y="3245747"/>
                  <a:pt x="460255" y="3158306"/>
                  <a:pt x="417123" y="3057925"/>
                </a:cubicBezTo>
                <a:cubicBezTo>
                  <a:pt x="373991" y="2957545"/>
                  <a:pt x="352424" y="2850890"/>
                  <a:pt x="352424" y="2737961"/>
                </a:cubicBezTo>
                <a:cubicBezTo>
                  <a:pt x="352424" y="2625033"/>
                  <a:pt x="373991" y="2518378"/>
                  <a:pt x="417123" y="2417998"/>
                </a:cubicBezTo>
                <a:cubicBezTo>
                  <a:pt x="460255" y="2317617"/>
                  <a:pt x="519072" y="2230176"/>
                  <a:pt x="593574" y="2155674"/>
                </a:cubicBezTo>
                <a:cubicBezTo>
                  <a:pt x="668075" y="2081173"/>
                  <a:pt x="755516" y="2022356"/>
                  <a:pt x="855897" y="1979224"/>
                </a:cubicBezTo>
                <a:cubicBezTo>
                  <a:pt x="956278" y="1936091"/>
                  <a:pt x="1062932" y="1914525"/>
                  <a:pt x="1175861" y="1914525"/>
                </a:cubicBezTo>
                <a:close/>
                <a:moveTo>
                  <a:pt x="8710135" y="494062"/>
                </a:moveTo>
                <a:cubicBezTo>
                  <a:pt x="8664650" y="494062"/>
                  <a:pt x="8621910" y="502688"/>
                  <a:pt x="8581915" y="519942"/>
                </a:cubicBezTo>
                <a:cubicBezTo>
                  <a:pt x="8541919" y="537194"/>
                  <a:pt x="8507021" y="560721"/>
                  <a:pt x="8477221" y="590522"/>
                </a:cubicBezTo>
                <a:cubicBezTo>
                  <a:pt x="8447420" y="620322"/>
                  <a:pt x="8423893" y="655220"/>
                  <a:pt x="8406640" y="695216"/>
                </a:cubicBezTo>
                <a:cubicBezTo>
                  <a:pt x="8389388" y="735211"/>
                  <a:pt x="8380761" y="777951"/>
                  <a:pt x="8380761" y="823436"/>
                </a:cubicBezTo>
                <a:cubicBezTo>
                  <a:pt x="8380761" y="868921"/>
                  <a:pt x="8389388" y="911662"/>
                  <a:pt x="8406640" y="951657"/>
                </a:cubicBezTo>
                <a:cubicBezTo>
                  <a:pt x="8423893" y="991653"/>
                  <a:pt x="8447420" y="1026551"/>
                  <a:pt x="8477221" y="1056351"/>
                </a:cubicBezTo>
                <a:cubicBezTo>
                  <a:pt x="8507021" y="1086152"/>
                  <a:pt x="8541919" y="1109679"/>
                  <a:pt x="8581915" y="1126931"/>
                </a:cubicBezTo>
                <a:cubicBezTo>
                  <a:pt x="8621910" y="1144184"/>
                  <a:pt x="8664650" y="1152811"/>
                  <a:pt x="8710135" y="1152811"/>
                </a:cubicBezTo>
                <a:cubicBezTo>
                  <a:pt x="8755620" y="1152811"/>
                  <a:pt x="8798360" y="1144184"/>
                  <a:pt x="8838356" y="1126931"/>
                </a:cubicBezTo>
                <a:cubicBezTo>
                  <a:pt x="8878351" y="1109679"/>
                  <a:pt x="8913249" y="1086152"/>
                  <a:pt x="8943050" y="1056351"/>
                </a:cubicBezTo>
                <a:cubicBezTo>
                  <a:pt x="8972851" y="1026551"/>
                  <a:pt x="8996378" y="991653"/>
                  <a:pt x="9013630" y="951657"/>
                </a:cubicBezTo>
                <a:cubicBezTo>
                  <a:pt x="9030883" y="911662"/>
                  <a:pt x="9039509" y="868921"/>
                  <a:pt x="9039510" y="823436"/>
                </a:cubicBezTo>
                <a:cubicBezTo>
                  <a:pt x="9039509" y="777951"/>
                  <a:pt x="9030883" y="735211"/>
                  <a:pt x="9013630" y="695216"/>
                </a:cubicBezTo>
                <a:cubicBezTo>
                  <a:pt x="8996378" y="655220"/>
                  <a:pt x="8972851" y="620322"/>
                  <a:pt x="8943050" y="590522"/>
                </a:cubicBezTo>
                <a:cubicBezTo>
                  <a:pt x="8913249" y="560721"/>
                  <a:pt x="8878351" y="537194"/>
                  <a:pt x="8838356" y="519942"/>
                </a:cubicBezTo>
                <a:cubicBezTo>
                  <a:pt x="8798360" y="502688"/>
                  <a:pt x="8755620" y="494062"/>
                  <a:pt x="8710135" y="494062"/>
                </a:cubicBezTo>
                <a:close/>
                <a:moveTo>
                  <a:pt x="2174709" y="461125"/>
                </a:moveTo>
                <a:lnTo>
                  <a:pt x="2174709" y="809320"/>
                </a:lnTo>
                <a:lnTo>
                  <a:pt x="2200589" y="809320"/>
                </a:lnTo>
                <a:cubicBezTo>
                  <a:pt x="2260190" y="809320"/>
                  <a:pt x="2310773" y="795989"/>
                  <a:pt x="2352336" y="769325"/>
                </a:cubicBezTo>
                <a:cubicBezTo>
                  <a:pt x="2393900" y="742661"/>
                  <a:pt x="2414682" y="697961"/>
                  <a:pt x="2414682" y="635222"/>
                </a:cubicBezTo>
                <a:cubicBezTo>
                  <a:pt x="2414682" y="572485"/>
                  <a:pt x="2393900" y="527784"/>
                  <a:pt x="2352336" y="501120"/>
                </a:cubicBezTo>
                <a:cubicBezTo>
                  <a:pt x="2310773" y="474456"/>
                  <a:pt x="2260190" y="461125"/>
                  <a:pt x="2200589" y="461125"/>
                </a:cubicBezTo>
                <a:close/>
                <a:moveTo>
                  <a:pt x="10703289" y="37643"/>
                </a:moveTo>
                <a:lnTo>
                  <a:pt x="11627889" y="37643"/>
                </a:lnTo>
                <a:lnTo>
                  <a:pt x="11627889" y="449361"/>
                </a:lnTo>
                <a:lnTo>
                  <a:pt x="11204408" y="449361"/>
                </a:lnTo>
                <a:lnTo>
                  <a:pt x="11204408" y="623459"/>
                </a:lnTo>
                <a:lnTo>
                  <a:pt x="11620832" y="623459"/>
                </a:lnTo>
                <a:lnTo>
                  <a:pt x="11620832" y="1014003"/>
                </a:lnTo>
                <a:lnTo>
                  <a:pt x="11204408" y="1014003"/>
                </a:lnTo>
                <a:lnTo>
                  <a:pt x="11204408" y="1606877"/>
                </a:lnTo>
                <a:lnTo>
                  <a:pt x="10703289" y="1606877"/>
                </a:lnTo>
                <a:close/>
                <a:moveTo>
                  <a:pt x="9665063" y="37643"/>
                </a:moveTo>
                <a:lnTo>
                  <a:pt x="10187356" y="37643"/>
                </a:lnTo>
                <a:lnTo>
                  <a:pt x="10187356" y="1195159"/>
                </a:lnTo>
                <a:lnTo>
                  <a:pt x="10620249" y="1195159"/>
                </a:lnTo>
                <a:lnTo>
                  <a:pt x="10620249" y="1606877"/>
                </a:lnTo>
                <a:lnTo>
                  <a:pt x="9665063" y="1606877"/>
                </a:lnTo>
                <a:close/>
                <a:moveTo>
                  <a:pt x="5839967" y="37643"/>
                </a:moveTo>
                <a:lnTo>
                  <a:pt x="6371672" y="37643"/>
                </a:lnTo>
                <a:lnTo>
                  <a:pt x="6552828" y="585816"/>
                </a:lnTo>
                <a:lnTo>
                  <a:pt x="6733984" y="37643"/>
                </a:lnTo>
                <a:lnTo>
                  <a:pt x="7077474" y="37643"/>
                </a:lnTo>
                <a:lnTo>
                  <a:pt x="7258631" y="585816"/>
                </a:lnTo>
                <a:lnTo>
                  <a:pt x="7439787" y="37643"/>
                </a:lnTo>
                <a:lnTo>
                  <a:pt x="7971491" y="37643"/>
                </a:lnTo>
                <a:lnTo>
                  <a:pt x="7453903" y="1606877"/>
                </a:lnTo>
                <a:lnTo>
                  <a:pt x="7063358" y="1606877"/>
                </a:lnTo>
                <a:lnTo>
                  <a:pt x="6905729" y="1131637"/>
                </a:lnTo>
                <a:lnTo>
                  <a:pt x="6748100" y="1606877"/>
                </a:lnTo>
                <a:lnTo>
                  <a:pt x="6357556" y="1606877"/>
                </a:lnTo>
                <a:close/>
                <a:moveTo>
                  <a:pt x="4001643" y="37643"/>
                </a:moveTo>
                <a:lnTo>
                  <a:pt x="4559226" y="37643"/>
                </a:lnTo>
                <a:lnTo>
                  <a:pt x="4740382" y="369370"/>
                </a:lnTo>
                <a:lnTo>
                  <a:pt x="4919185" y="37643"/>
                </a:lnTo>
                <a:lnTo>
                  <a:pt x="5476769" y="37643"/>
                </a:lnTo>
                <a:lnTo>
                  <a:pt x="4989766" y="931659"/>
                </a:lnTo>
                <a:lnTo>
                  <a:pt x="4989766" y="1606877"/>
                </a:lnTo>
                <a:lnTo>
                  <a:pt x="4488647" y="1606877"/>
                </a:lnTo>
                <a:lnTo>
                  <a:pt x="4488647" y="931659"/>
                </a:lnTo>
                <a:close/>
                <a:moveTo>
                  <a:pt x="3045190" y="37643"/>
                </a:moveTo>
                <a:lnTo>
                  <a:pt x="3969792" y="37643"/>
                </a:lnTo>
                <a:lnTo>
                  <a:pt x="3969792" y="449361"/>
                </a:lnTo>
                <a:lnTo>
                  <a:pt x="3546310" y="449361"/>
                </a:lnTo>
                <a:lnTo>
                  <a:pt x="3546310" y="623459"/>
                </a:lnTo>
                <a:lnTo>
                  <a:pt x="3962733" y="623459"/>
                </a:lnTo>
                <a:lnTo>
                  <a:pt x="3962733" y="1014003"/>
                </a:lnTo>
                <a:lnTo>
                  <a:pt x="3546310" y="1014003"/>
                </a:lnTo>
                <a:lnTo>
                  <a:pt x="3546310" y="1195159"/>
                </a:lnTo>
                <a:lnTo>
                  <a:pt x="3986260" y="1195159"/>
                </a:lnTo>
                <a:lnTo>
                  <a:pt x="3986260" y="1606877"/>
                </a:lnTo>
                <a:lnTo>
                  <a:pt x="3045190" y="1606877"/>
                </a:lnTo>
                <a:close/>
                <a:moveTo>
                  <a:pt x="1673590" y="37643"/>
                </a:moveTo>
                <a:lnTo>
                  <a:pt x="2214705" y="37643"/>
                </a:lnTo>
                <a:cubicBezTo>
                  <a:pt x="2315085" y="37643"/>
                  <a:pt x="2408016" y="50975"/>
                  <a:pt x="2493497" y="77639"/>
                </a:cubicBezTo>
                <a:cubicBezTo>
                  <a:pt x="2578977" y="104302"/>
                  <a:pt x="2653086" y="143513"/>
                  <a:pt x="2715825" y="195272"/>
                </a:cubicBezTo>
                <a:cubicBezTo>
                  <a:pt x="2778562" y="247031"/>
                  <a:pt x="2827577" y="310945"/>
                  <a:pt x="2862867" y="387015"/>
                </a:cubicBezTo>
                <a:cubicBezTo>
                  <a:pt x="2898157" y="463085"/>
                  <a:pt x="2915802" y="550526"/>
                  <a:pt x="2915802" y="649338"/>
                </a:cubicBezTo>
                <a:cubicBezTo>
                  <a:pt x="2915802" y="727761"/>
                  <a:pt x="2904823" y="794420"/>
                  <a:pt x="2882864" y="849316"/>
                </a:cubicBezTo>
                <a:cubicBezTo>
                  <a:pt x="2860906" y="904212"/>
                  <a:pt x="2836595" y="949697"/>
                  <a:pt x="2809932" y="985771"/>
                </a:cubicBezTo>
                <a:cubicBezTo>
                  <a:pt x="2778562" y="1026551"/>
                  <a:pt x="2743273" y="1061057"/>
                  <a:pt x="2704061" y="1089289"/>
                </a:cubicBezTo>
                <a:lnTo>
                  <a:pt x="2998146" y="1606877"/>
                </a:lnTo>
                <a:lnTo>
                  <a:pt x="2409977" y="1606877"/>
                </a:lnTo>
                <a:lnTo>
                  <a:pt x="2174709" y="1209275"/>
                </a:lnTo>
                <a:lnTo>
                  <a:pt x="2174709" y="1606877"/>
                </a:lnTo>
                <a:lnTo>
                  <a:pt x="1673590" y="1606877"/>
                </a:lnTo>
                <a:close/>
                <a:moveTo>
                  <a:pt x="8710135" y="0"/>
                </a:moveTo>
                <a:cubicBezTo>
                  <a:pt x="8823063" y="0"/>
                  <a:pt x="8929718" y="21566"/>
                  <a:pt x="9030099" y="64699"/>
                </a:cubicBezTo>
                <a:cubicBezTo>
                  <a:pt x="9130480" y="107831"/>
                  <a:pt x="9217921" y="166648"/>
                  <a:pt x="9292423" y="241149"/>
                </a:cubicBezTo>
                <a:cubicBezTo>
                  <a:pt x="9366924" y="315651"/>
                  <a:pt x="9425741" y="403092"/>
                  <a:pt x="9468873" y="503473"/>
                </a:cubicBezTo>
                <a:cubicBezTo>
                  <a:pt x="9512005" y="603853"/>
                  <a:pt x="9533571" y="710508"/>
                  <a:pt x="9533572" y="823436"/>
                </a:cubicBezTo>
                <a:cubicBezTo>
                  <a:pt x="9533571" y="936365"/>
                  <a:pt x="9512005" y="1043019"/>
                  <a:pt x="9468873" y="1143400"/>
                </a:cubicBezTo>
                <a:cubicBezTo>
                  <a:pt x="9425741" y="1243781"/>
                  <a:pt x="9366924" y="1331222"/>
                  <a:pt x="9292423" y="1405723"/>
                </a:cubicBezTo>
                <a:cubicBezTo>
                  <a:pt x="9217921" y="1480225"/>
                  <a:pt x="9130480" y="1539042"/>
                  <a:pt x="9030099" y="1582174"/>
                </a:cubicBezTo>
                <a:cubicBezTo>
                  <a:pt x="8929718" y="1625306"/>
                  <a:pt x="8823063" y="1646873"/>
                  <a:pt x="8710135" y="1646873"/>
                </a:cubicBezTo>
                <a:cubicBezTo>
                  <a:pt x="8597206" y="1646873"/>
                  <a:pt x="8490552" y="1625306"/>
                  <a:pt x="8390171" y="1582174"/>
                </a:cubicBezTo>
                <a:cubicBezTo>
                  <a:pt x="8289791" y="1539042"/>
                  <a:pt x="8202350" y="1480225"/>
                  <a:pt x="8127848" y="1405723"/>
                </a:cubicBezTo>
                <a:cubicBezTo>
                  <a:pt x="8053347" y="1331222"/>
                  <a:pt x="7994530" y="1243781"/>
                  <a:pt x="7951398" y="1143400"/>
                </a:cubicBezTo>
                <a:cubicBezTo>
                  <a:pt x="7908265" y="1043019"/>
                  <a:pt x="7886699" y="936365"/>
                  <a:pt x="7886699" y="823436"/>
                </a:cubicBezTo>
                <a:cubicBezTo>
                  <a:pt x="7886699" y="710508"/>
                  <a:pt x="7908265" y="603853"/>
                  <a:pt x="7951398" y="503473"/>
                </a:cubicBezTo>
                <a:cubicBezTo>
                  <a:pt x="7994530" y="403092"/>
                  <a:pt x="8053347" y="315651"/>
                  <a:pt x="8127848" y="241149"/>
                </a:cubicBezTo>
                <a:cubicBezTo>
                  <a:pt x="8202350" y="166648"/>
                  <a:pt x="8289791" y="107831"/>
                  <a:pt x="8390171" y="64699"/>
                </a:cubicBezTo>
                <a:cubicBezTo>
                  <a:pt x="8490552" y="21566"/>
                  <a:pt x="8597206" y="0"/>
                  <a:pt x="8710135" y="0"/>
                </a:cubicBezTo>
                <a:close/>
                <a:moveTo>
                  <a:pt x="799909" y="0"/>
                </a:moveTo>
                <a:cubicBezTo>
                  <a:pt x="887742" y="0"/>
                  <a:pt x="963812" y="8627"/>
                  <a:pt x="1028118" y="25880"/>
                </a:cubicBezTo>
                <a:cubicBezTo>
                  <a:pt x="1092425" y="43133"/>
                  <a:pt x="1146536" y="62738"/>
                  <a:pt x="1190453" y="84697"/>
                </a:cubicBezTo>
                <a:cubicBezTo>
                  <a:pt x="1242212" y="109792"/>
                  <a:pt x="1285344" y="137240"/>
                  <a:pt x="1319850" y="167040"/>
                </a:cubicBezTo>
                <a:lnTo>
                  <a:pt x="1035176" y="571700"/>
                </a:lnTo>
                <a:cubicBezTo>
                  <a:pt x="1006944" y="546605"/>
                  <a:pt x="971654" y="527392"/>
                  <a:pt x="929306" y="514060"/>
                </a:cubicBezTo>
                <a:cubicBezTo>
                  <a:pt x="886958" y="500728"/>
                  <a:pt x="845394" y="494062"/>
                  <a:pt x="804615" y="494062"/>
                </a:cubicBezTo>
                <a:cubicBezTo>
                  <a:pt x="759129" y="494062"/>
                  <a:pt x="717565" y="502296"/>
                  <a:pt x="679923" y="518765"/>
                </a:cubicBezTo>
                <a:cubicBezTo>
                  <a:pt x="642280" y="535234"/>
                  <a:pt x="609734" y="557976"/>
                  <a:pt x="582287" y="586992"/>
                </a:cubicBezTo>
                <a:cubicBezTo>
                  <a:pt x="554839" y="616009"/>
                  <a:pt x="533272" y="650907"/>
                  <a:pt x="517588" y="691687"/>
                </a:cubicBezTo>
                <a:cubicBezTo>
                  <a:pt x="501904" y="732466"/>
                  <a:pt x="494061" y="776383"/>
                  <a:pt x="494061" y="823436"/>
                </a:cubicBezTo>
                <a:cubicBezTo>
                  <a:pt x="494061" y="870490"/>
                  <a:pt x="502688" y="914407"/>
                  <a:pt x="519941" y="955186"/>
                </a:cubicBezTo>
                <a:cubicBezTo>
                  <a:pt x="537194" y="995966"/>
                  <a:pt x="560720" y="1030864"/>
                  <a:pt x="590521" y="1059880"/>
                </a:cubicBezTo>
                <a:cubicBezTo>
                  <a:pt x="620321" y="1088897"/>
                  <a:pt x="655220" y="1111639"/>
                  <a:pt x="695215" y="1128108"/>
                </a:cubicBezTo>
                <a:cubicBezTo>
                  <a:pt x="735210" y="1144577"/>
                  <a:pt x="777951" y="1152811"/>
                  <a:pt x="823436" y="1152811"/>
                </a:cubicBezTo>
                <a:cubicBezTo>
                  <a:pt x="876763" y="1152811"/>
                  <a:pt x="925385" y="1141440"/>
                  <a:pt x="969302" y="1118697"/>
                </a:cubicBezTo>
                <a:cubicBezTo>
                  <a:pt x="1013218" y="1095955"/>
                  <a:pt x="1050861" y="1064978"/>
                  <a:pt x="1082230" y="1025767"/>
                </a:cubicBezTo>
                <a:lnTo>
                  <a:pt x="941070" y="1025767"/>
                </a:lnTo>
                <a:lnTo>
                  <a:pt x="941070" y="696392"/>
                </a:lnTo>
                <a:lnTo>
                  <a:pt x="1545707" y="696392"/>
                </a:lnTo>
                <a:lnTo>
                  <a:pt x="1545707" y="1218686"/>
                </a:lnTo>
                <a:cubicBezTo>
                  <a:pt x="1509633" y="1282992"/>
                  <a:pt x="1466500" y="1341417"/>
                  <a:pt x="1416310" y="1393960"/>
                </a:cubicBezTo>
                <a:cubicBezTo>
                  <a:pt x="1366120" y="1446503"/>
                  <a:pt x="1310047" y="1491596"/>
                  <a:pt x="1248093" y="1529239"/>
                </a:cubicBezTo>
                <a:cubicBezTo>
                  <a:pt x="1186140" y="1566882"/>
                  <a:pt x="1119089" y="1595898"/>
                  <a:pt x="1046940" y="1616288"/>
                </a:cubicBezTo>
                <a:cubicBezTo>
                  <a:pt x="974791" y="1636678"/>
                  <a:pt x="900290" y="1646873"/>
                  <a:pt x="823436" y="1646873"/>
                </a:cubicBezTo>
                <a:cubicBezTo>
                  <a:pt x="710507" y="1646873"/>
                  <a:pt x="603853" y="1625699"/>
                  <a:pt x="503472" y="1583351"/>
                </a:cubicBezTo>
                <a:cubicBezTo>
                  <a:pt x="403091" y="1541002"/>
                  <a:pt x="315650" y="1482970"/>
                  <a:pt x="241149" y="1409252"/>
                </a:cubicBezTo>
                <a:cubicBezTo>
                  <a:pt x="166647" y="1335535"/>
                  <a:pt x="107830" y="1248487"/>
                  <a:pt x="64698" y="1148106"/>
                </a:cubicBezTo>
                <a:cubicBezTo>
                  <a:pt x="21566" y="1047725"/>
                  <a:pt x="0" y="939502"/>
                  <a:pt x="0" y="823436"/>
                </a:cubicBezTo>
                <a:cubicBezTo>
                  <a:pt x="0" y="710508"/>
                  <a:pt x="20389" y="603853"/>
                  <a:pt x="61169" y="503473"/>
                </a:cubicBezTo>
                <a:cubicBezTo>
                  <a:pt x="101949" y="403092"/>
                  <a:pt x="158021" y="315651"/>
                  <a:pt x="229385" y="241149"/>
                </a:cubicBezTo>
                <a:cubicBezTo>
                  <a:pt x="300750" y="166648"/>
                  <a:pt x="385446" y="107831"/>
                  <a:pt x="483474" y="64699"/>
                </a:cubicBezTo>
                <a:cubicBezTo>
                  <a:pt x="581502" y="21566"/>
                  <a:pt x="686980" y="0"/>
                  <a:pt x="799909" y="0"/>
                </a:cubicBezTo>
                <a:close/>
              </a:path>
            </a:pathLst>
          </a:cu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E6E16804-39B9-40A3-F223-1578E551531E}"/>
              </a:ext>
            </a:extLst>
          </p:cNvPr>
          <p:cNvSpPr txBox="1"/>
          <p:nvPr/>
        </p:nvSpPr>
        <p:spPr>
          <a:xfrm>
            <a:off x="3204825" y="5401985"/>
            <a:ext cx="57728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dirty="0" err="1">
                <a:latin typeface="Arial" panose="020B0604020202020204" pitchFamily="34" charset="0"/>
                <a:cs typeface="Arial" panose="020B0604020202020204" pitchFamily="34" charset="0"/>
              </a:rPr>
              <a:t>Mag</a:t>
            </a:r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. Camilo Enrique Romero Parra</a:t>
            </a:r>
          </a:p>
          <a:p>
            <a:pPr algn="ctr"/>
            <a:r>
              <a:rPr lang="es-CO" sz="1600" dirty="0">
                <a:latin typeface="Arial" panose="020B0604020202020204" pitchFamily="34" charset="0"/>
                <a:cs typeface="Arial" panose="020B0604020202020204" pitchFamily="34" charset="0"/>
              </a:rPr>
              <a:t>Profesor: PhD. Carlos Alberto Cobos</a:t>
            </a:r>
          </a:p>
          <a:p>
            <a:pPr algn="ctr"/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Maestría en Computación</a:t>
            </a:r>
            <a:endParaRPr lang="es-CO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Facultad de Ingeniería Electrónica y Telecomunicaciones</a:t>
            </a:r>
          </a:p>
          <a:p>
            <a:pPr algn="ctr"/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2023</a:t>
            </a:r>
            <a:endParaRPr lang="es-CO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31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5135F3E-3245-21DD-B01D-6448DF142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2813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2075D43-200B-4EAA-33E9-F8B01B6D7D9E}"/>
              </a:ext>
            </a:extLst>
          </p:cNvPr>
          <p:cNvSpPr txBox="1"/>
          <p:nvPr/>
        </p:nvSpPr>
        <p:spPr>
          <a:xfrm>
            <a:off x="3860432" y="1232263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Análisis matemático</a:t>
            </a:r>
            <a:endParaRPr lang="es-CO" sz="20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D10B9EC-496F-42C6-83DA-29B06D7FA7C2}"/>
              </a:ext>
            </a:extLst>
          </p:cNvPr>
          <p:cNvSpPr txBox="1"/>
          <p:nvPr/>
        </p:nvSpPr>
        <p:spPr>
          <a:xfrm>
            <a:off x="2969542" y="3239218"/>
            <a:ext cx="62497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Simulación </a:t>
            </a:r>
            <a:r>
              <a:rPr lang="es-CO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bidimensional realizada por Ali </a:t>
            </a:r>
            <a:r>
              <a:rPr lang="es-CO" sz="2000" b="1" dirty="0" err="1">
                <a:solidFill>
                  <a:srgbClr val="000000"/>
                </a:solidFill>
                <a:latin typeface="Calibri" panose="020F0502020204030204" pitchFamily="34" charset="0"/>
              </a:rPr>
              <a:t>Mirjalili</a:t>
            </a:r>
            <a:endParaRPr lang="es-CO" sz="20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979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142520" imgH="825120" progId="">
                  <p:embed/>
                </p:oleObj>
              </mc:Choice>
              <mc:Fallback>
                <p:oleObj r:id="rId2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35691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BINARY 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06975000-5AF1-644C-1AE1-2CF7E001C052}"/>
                  </a:ext>
                </a:extLst>
              </p:cNvPr>
              <p:cNvSpPr txBox="1"/>
              <p:nvPr/>
            </p:nvSpPr>
            <p:spPr>
              <a:xfrm>
                <a:off x="4081543" y="1603250"/>
                <a:ext cx="402573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i="1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s-C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s-MX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i="1">
                          <a:latin typeface="Cambria Math" panose="02040503050406030204" pitchFamily="18" charset="0"/>
                        </a:rPr>
                        <m:t>𝐶𝑟𝑜𝑠𝑠𝑜𝑣𝑒𝑟</m:t>
                      </m:r>
                      <m:d>
                        <m:dPr>
                          <m:ctrlPr>
                            <a:rPr lang="es-C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s-CO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s-CO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s-CO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06975000-5AF1-644C-1AE1-2CF7E001C0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1543" y="1603250"/>
                <a:ext cx="4025735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3860432" y="931001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Análisis matemático</a:t>
            </a:r>
            <a:endParaRPr lang="es-CO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58EE2D77-66CC-109E-FF0C-87EE9F149972}"/>
                  </a:ext>
                </a:extLst>
              </p:cNvPr>
              <p:cNvSpPr txBox="1"/>
              <p:nvPr/>
            </p:nvSpPr>
            <p:spPr>
              <a:xfrm>
                <a:off x="1397070" y="2244721"/>
                <a:ext cx="9456328" cy="6719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Donde el Crossover es el operador de cruce entre las soluciones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800" b="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800" b="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800" b="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son los vectores afectados por el movimiento de los lobos Alpha, Beta y Delta.</a:t>
                </a:r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58EE2D77-66CC-109E-FF0C-87EE9F1499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7070" y="2244721"/>
                <a:ext cx="9456328" cy="671915"/>
              </a:xfrm>
              <a:prstGeom prst="rect">
                <a:avLst/>
              </a:prstGeom>
              <a:blipFill>
                <a:blip r:embed="rId5"/>
                <a:stretch>
                  <a:fillRect l="-516" t="-3636" r="-580" b="-13636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610A9140-69E9-B4D9-2151-9FE5AC083F02}"/>
                  </a:ext>
                </a:extLst>
              </p:cNvPr>
              <p:cNvSpPr txBox="1"/>
              <p:nvPr/>
            </p:nvSpPr>
            <p:spPr>
              <a:xfrm>
                <a:off x="215037" y="3145440"/>
                <a:ext cx="3866506" cy="24495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16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16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1,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d>
                                <m:d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𝑏𝑠𝑡𝑒𝑝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</m:e>
                              </m:d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≥1</m:t>
                              </m:r>
                            </m:e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0, 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𝑏𝑠𝑡𝑒𝑝</m:t>
                          </m:r>
                        </m:e>
                        <m:sub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  <m:sup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16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1,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𝑐𝑠𝑡𝑒𝑝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</m:e>
                              </m:d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≥</m:t>
                              </m:r>
                              <m:sSub>
                                <m:sSub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0, 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𝑐𝑠𝑡𝑒𝑝</m:t>
                          </m:r>
                        </m:e>
                        <m:sub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  <m:sup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16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1+</m:t>
                          </m:r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𝑒𝑥𝑝</m:t>
                          </m:r>
                          <m:d>
                            <m:dPr>
                              <m:ctrlPr>
                                <a:rPr lang="es-CO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−10</m:t>
                              </m:r>
                              <m:d>
                                <m:d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 smtClean="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∗</m:t>
                                  </m:r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−0.5</m:t>
                                  </m:r>
                                </m:e>
                              </m:d>
                            </m:e>
                          </m:d>
                        </m:den>
                      </m:f>
                    </m:oMath>
                  </m:oMathPara>
                </a14:m>
                <a:endParaRPr lang="es-CO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610A9140-69E9-B4D9-2151-9FE5AC083F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037" y="3145440"/>
                <a:ext cx="3866506" cy="244951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11135026-1077-61E6-1E41-9BB40B228D74}"/>
                  </a:ext>
                </a:extLst>
              </p:cNvPr>
              <p:cNvSpPr txBox="1"/>
              <p:nvPr/>
            </p:nvSpPr>
            <p:spPr>
              <a:xfrm>
                <a:off x="4205324" y="3145185"/>
                <a:ext cx="3778172" cy="24495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16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16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1,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d>
                                <m:d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𝑏𝑠𝑡𝑒𝑝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</m:e>
                              </m:d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≥1</m:t>
                              </m:r>
                            </m:e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0, 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𝑏𝑠𝑡𝑒𝑝</m:t>
                          </m:r>
                        </m:e>
                        <m:sub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  <m:sup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16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1,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𝑐𝑠𝑡𝑒𝑝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</m:e>
                              </m:d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≥</m:t>
                              </m:r>
                              <m:sSub>
                                <m:sSub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0, 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𝑐𝑠𝑡𝑒𝑝</m:t>
                          </m:r>
                        </m:e>
                        <m:sub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  <m:sup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16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1+</m:t>
                          </m:r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𝑒𝑥𝑝</m:t>
                          </m:r>
                          <m:d>
                            <m:dPr>
                              <m:ctrlPr>
                                <a:rPr lang="es-CO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−10</m:t>
                              </m:r>
                              <m:d>
                                <m:d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s-CO" sz="1600" b="0" i="1" kern="100" smtClean="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∗</m:t>
                                  </m:r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−0.5</m:t>
                                  </m:r>
                                </m:e>
                              </m:d>
                            </m:e>
                          </m:d>
                        </m:den>
                      </m:f>
                    </m:oMath>
                  </m:oMathPara>
                </a14:m>
                <a:endParaRPr lang="es-CO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11135026-1077-61E6-1E41-9BB40B228D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5324" y="3145185"/>
                <a:ext cx="3778172" cy="244951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9F9D0A3C-44B7-E172-0FF9-BE7373894534}"/>
                  </a:ext>
                </a:extLst>
              </p:cNvPr>
              <p:cNvSpPr txBox="1"/>
              <p:nvPr/>
            </p:nvSpPr>
            <p:spPr>
              <a:xfrm>
                <a:off x="8107277" y="3150172"/>
                <a:ext cx="3778172" cy="24495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16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16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1,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d>
                                <m:d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𝛿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𝑏𝑠𝑡𝑒𝑝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𝛿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</m:e>
                              </m:d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≥1</m:t>
                              </m:r>
                            </m:e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0, 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𝑏𝑠𝑡𝑒𝑝</m:t>
                          </m:r>
                        </m:e>
                        <m:sub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  <m:sup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16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1,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𝑐𝑠𝑡𝑒𝑝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𝛿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</m:e>
                              </m:d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≥</m:t>
                              </m:r>
                              <m:sSub>
                                <m:sSub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5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0, 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𝑐𝑠𝑡𝑒𝑝</m:t>
                          </m:r>
                        </m:e>
                        <m:sub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  <m:sup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16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s-CO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1+</m:t>
                          </m:r>
                          <m:r>
                            <a:rPr lang="es-MX" sz="16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𝑒𝑥𝑝</m:t>
                          </m:r>
                          <m:d>
                            <m:dPr>
                              <m:ctrlPr>
                                <a:rPr lang="es-CO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s-MX" sz="16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−10</m:t>
                              </m:r>
                              <m:d>
                                <m:dPr>
                                  <m:ctrlPr>
                                    <a:rPr lang="es-CO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s-CO" sz="1600" b="0" i="1" kern="100" smtClean="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∗</m:t>
                                  </m:r>
                                  <m:sSubSup>
                                    <m:sSubSupPr>
                                      <m:ctrlPr>
                                        <a:rPr lang="es-CO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𝛿</m:t>
                                      </m:r>
                                    </m:sub>
                                    <m:sup>
                                      <m:r>
                                        <a:rPr lang="es-MX" sz="16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16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−0.5</m:t>
                                  </m:r>
                                </m:e>
                              </m:d>
                            </m:e>
                          </m:d>
                        </m:den>
                      </m:f>
                    </m:oMath>
                  </m:oMathPara>
                </a14:m>
                <a:endParaRPr lang="es-CO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9F9D0A3C-44B7-E172-0FF9-BE73738945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7277" y="3150172"/>
                <a:ext cx="3778172" cy="244951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CuadroTexto 19">
            <a:extLst>
              <a:ext uri="{FF2B5EF4-FFF2-40B4-BE49-F238E27FC236}">
                <a16:creationId xmlns:a16="http://schemas.microsoft.com/office/drawing/2014/main" id="{097C1BCE-9CDD-76E5-8A40-F098B04CF400}"/>
              </a:ext>
            </a:extLst>
          </p:cNvPr>
          <p:cNvSpPr txBox="1"/>
          <p:nvPr/>
        </p:nvSpPr>
        <p:spPr>
          <a:xfrm>
            <a:off x="4566598" y="5638585"/>
            <a:ext cx="31172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i="1" dirty="0">
                <a:latin typeface="Cambria Math" panose="02040503050406030204" pitchFamily="18" charset="0"/>
                <a:cs typeface="Times New Roman" panose="02020603050405020304" pitchFamily="18" charset="0"/>
              </a:rPr>
              <a:t>A, C = Coeficientes del vector</a:t>
            </a:r>
            <a:endParaRPr lang="es-CO" i="1" dirty="0">
              <a:latin typeface="Cambria Math" panose="020405030504060302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CuadroTexto 21">
                <a:extLst>
                  <a:ext uri="{FF2B5EF4-FFF2-40B4-BE49-F238E27FC236}">
                    <a16:creationId xmlns:a16="http://schemas.microsoft.com/office/drawing/2014/main" id="{FE1A802E-16C2-2AA8-8AA6-CD22285FC165}"/>
                  </a:ext>
                </a:extLst>
              </p:cNvPr>
              <p:cNvSpPr txBox="1"/>
              <p:nvPr/>
            </p:nvSpPr>
            <p:spPr>
              <a:xfrm>
                <a:off x="3876612" y="6148546"/>
                <a:ext cx="449724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MX" b="0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s-CO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MX" b="0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4</m:t>
                          </m:r>
                        </m:sub>
                      </m:sSub>
                      <m:r>
                        <a:rPr lang="es-MX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s-CO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MX" b="0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5</m:t>
                          </m:r>
                        </m:sub>
                      </m:sSub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𝑉𝑒𝑐𝑡𝑜</m:t>
                      </m:r>
                      <m:r>
                        <a:rPr lang="es-CO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𝑟𝑒𝑠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𝑎𝑙𝑒𝑎𝑡𝑜𝑟𝑖𝑜𝑠</m:t>
                      </m:r>
                      <m:r>
                        <a:rPr lang="es-MX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s-MX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𝑒𝑛𝑡𝑟𝑒</m:t>
                      </m:r>
                      <m:r>
                        <a:rPr lang="es-MX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[0,1]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2" name="CuadroTexto 21">
                <a:extLst>
                  <a:ext uri="{FF2B5EF4-FFF2-40B4-BE49-F238E27FC236}">
                    <a16:creationId xmlns:a16="http://schemas.microsoft.com/office/drawing/2014/main" id="{FE1A802E-16C2-2AA8-8AA6-CD22285FC1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6612" y="6148546"/>
                <a:ext cx="4497243" cy="369332"/>
              </a:xfrm>
              <a:prstGeom prst="rect">
                <a:avLst/>
              </a:prstGeom>
              <a:blipFill>
                <a:blip r:embed="rId9"/>
                <a:stretch>
                  <a:fillRect b="-18333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069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>
            <a:extLst>
              <a:ext uri="{FF2B5EF4-FFF2-40B4-BE49-F238E27FC236}">
                <a16:creationId xmlns:a16="http://schemas.microsoft.com/office/drawing/2014/main" id="{3FC43407-DF07-935B-D339-2EDBBAC84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35691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BINARY 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06975000-5AF1-644C-1AE1-2CF7E001C052}"/>
                  </a:ext>
                </a:extLst>
              </p:cNvPr>
              <p:cNvSpPr txBox="1"/>
              <p:nvPr/>
            </p:nvSpPr>
            <p:spPr>
              <a:xfrm>
                <a:off x="4079173" y="1589285"/>
                <a:ext cx="4025735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00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s-CO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MX" sz="2000" i="1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s-MX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sz="2000" i="1">
                          <a:latin typeface="Cambria Math" panose="02040503050406030204" pitchFamily="18" charset="0"/>
                        </a:rPr>
                        <m:t>𝐶𝑟𝑜𝑠𝑠𝑜𝑣𝑒𝑟</m:t>
                      </m:r>
                      <m:d>
                        <m:dPr>
                          <m:ctrlPr>
                            <a:rPr lang="es-CO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s-CO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s-MX" sz="20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MX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s-CO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s-MX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s-MX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s-CO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s-MX" sz="20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s-CO" sz="2000" dirty="0"/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06975000-5AF1-644C-1AE1-2CF7E001C0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9173" y="1589285"/>
                <a:ext cx="4025735" cy="400110"/>
              </a:xfrm>
              <a:prstGeom prst="rect">
                <a:avLst/>
              </a:prstGeom>
              <a:blipFill>
                <a:blip r:embed="rId5"/>
                <a:stretch>
                  <a:fillRect b="-1538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3860432" y="931001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Análisis matemático</a:t>
            </a:r>
            <a:endParaRPr lang="es-CO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EA1F652C-FCBD-39A8-EE3A-06D0A6D3D296}"/>
                  </a:ext>
                </a:extLst>
              </p:cNvPr>
              <p:cNvSpPr txBox="1"/>
              <p:nvPr/>
            </p:nvSpPr>
            <p:spPr>
              <a:xfrm>
                <a:off x="4036123" y="3674228"/>
                <a:ext cx="4111834" cy="19562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p>
                      <m:d>
                        <m:dPr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e>
                      </m:d>
                      <m:r>
                        <a:rPr lang="es-MX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20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sSubSup>
                                <m:sSubSup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sup>
                              </m:sSubSup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sSub>
                                <m:sSub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6</m:t>
                                  </m:r>
                                </m:sub>
                              </m:sSub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&lt;</m:t>
                              </m:r>
                              <m:f>
                                <m:f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den>
                              </m:f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e>
                            <m:e>
                              <m:sSubSup>
                                <m:sSubSup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sup>
                              </m:sSubSup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f>
                                <m:f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den>
                              </m:f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≤</m:t>
                              </m:r>
                              <m:sSub>
                                <m:sSub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6</m:t>
                                  </m:r>
                                </m:sub>
                              </m:sSub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&lt;</m:t>
                              </m:r>
                              <m:f>
                                <m:f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den>
                              </m:f>
                            </m:e>
                            <m:e>
                              <m:sSubSup>
                                <m:sSubSup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sup>
                              </m:sSubSup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EA1F652C-FCBD-39A8-EE3A-06D0A6D3D2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6123" y="3674228"/>
                <a:ext cx="4111834" cy="195624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DF565B56-08AC-921C-D084-EAB3B9D79300}"/>
                  </a:ext>
                </a:extLst>
              </p:cNvPr>
              <p:cNvSpPr txBox="1"/>
              <p:nvPr/>
            </p:nvSpPr>
            <p:spPr>
              <a:xfrm>
                <a:off x="292849" y="2514718"/>
                <a:ext cx="3567583" cy="8917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20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1,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d>
                                <m:d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sub>
                                    <m:sup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s-CO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𝑏𝑠𝑡𝑒𝑝</m:t>
                                      </m:r>
                                    </m:e>
                                    <m:sub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sub>
                                    <m:sup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</m:e>
                              </m:d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≥1</m:t>
                              </m:r>
                            </m:e>
                            <m:e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0, 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2000" dirty="0"/>
              </a:p>
            </p:txBody>
          </p:sp>
        </mc:Choice>
        <mc:Fallback xmlns="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DF565B56-08AC-921C-D084-EAB3B9D793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849" y="2514718"/>
                <a:ext cx="3567583" cy="89171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05080F29-EF0E-8A05-2935-8A1AA726A453}"/>
                  </a:ext>
                </a:extLst>
              </p:cNvPr>
              <p:cNvSpPr txBox="1"/>
              <p:nvPr/>
            </p:nvSpPr>
            <p:spPr>
              <a:xfrm>
                <a:off x="4260416" y="2514382"/>
                <a:ext cx="3667992" cy="8917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20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1,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d>
                                <m:d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sub>
                                    <m:sup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s-CO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𝑏𝑠𝑡𝑒𝑝</m:t>
                                      </m:r>
                                    </m:e>
                                    <m:sub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sub>
                                    <m:sup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</m:e>
                              </m:d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≥1</m:t>
                              </m:r>
                            </m:e>
                            <m:e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0, 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2000" dirty="0"/>
              </a:p>
            </p:txBody>
          </p:sp>
        </mc:Choice>
        <mc:Fallback xmlns="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05080F29-EF0E-8A05-2935-8A1AA726A4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0416" y="2514382"/>
                <a:ext cx="3667992" cy="89171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6661C59B-3A5F-7D21-5C6B-8B01DB3E6E1D}"/>
                  </a:ext>
                </a:extLst>
              </p:cNvPr>
              <p:cNvSpPr txBox="1"/>
              <p:nvPr/>
            </p:nvSpPr>
            <p:spPr>
              <a:xfrm>
                <a:off x="8328392" y="2501456"/>
                <a:ext cx="3567583" cy="8917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CO" sz="20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bSup>
                      <m:r>
                        <a:rPr lang="es-MX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1,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d>
                                <m:d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s-CO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𝛿</m:t>
                                      </m:r>
                                    </m:sub>
                                    <m:sup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s-CO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𝑏𝑠𝑡𝑒𝑝</m:t>
                                      </m:r>
                                    </m:e>
                                    <m:sub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𝛿</m:t>
                                      </m:r>
                                    </m:sub>
                                    <m:sup>
                                      <m:r>
                                        <a:rPr lang="es-MX" sz="20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sup>
                                  </m:sSubSup>
                                </m:e>
                              </m:d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≥1</m:t>
                              </m:r>
                            </m:e>
                            <m:e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0, 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2000" dirty="0"/>
              </a:p>
            </p:txBody>
          </p:sp>
        </mc:Choice>
        <mc:Fallback xmlns=""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6661C59B-3A5F-7D21-5C6B-8B01DB3E6E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392" y="2501456"/>
                <a:ext cx="3567583" cy="89171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7DA591C9-F16D-5CE9-070E-D4791BEE4CE3}"/>
                  </a:ext>
                </a:extLst>
              </p:cNvPr>
              <p:cNvSpPr txBox="1"/>
              <p:nvPr/>
            </p:nvSpPr>
            <p:spPr>
              <a:xfrm>
                <a:off x="2942110" y="5955502"/>
                <a:ext cx="629986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CO" b="0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6</m:t>
                          </m:r>
                        </m:sub>
                      </m:sSub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𝑉𝑎𝑙𝑜𝑟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𝑎𝑙𝑒𝑎𝑡𝑜𝑟𝑖𝑜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s-MX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𝑒𝑛𝑡𝑟𝑒</m:t>
                      </m:r>
                      <m:r>
                        <a:rPr lang="es-MX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d>
                        <m:dPr>
                          <m:begChr m:val="["/>
                          <m:endChr m:val="]"/>
                          <m:ctrlP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0,1</m:t>
                          </m:r>
                        </m:e>
                      </m:d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7DA591C9-F16D-5CE9-070E-D4791BEE4C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42110" y="5955502"/>
                <a:ext cx="6299860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030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F4175E0-3712-998C-4465-B056A25E5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3860432" y="217823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Seudocódigo BGWO1</a:t>
            </a:r>
            <a:endParaRPr lang="es-CO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B1CC6632-5DC8-DD99-DFF9-757F9A47F4FD}"/>
                  </a:ext>
                </a:extLst>
              </p:cNvPr>
              <p:cNvSpPr txBox="1"/>
              <p:nvPr/>
            </p:nvSpPr>
            <p:spPr>
              <a:xfrm>
                <a:off x="3073276" y="814660"/>
                <a:ext cx="6103916" cy="58115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1. Comienzo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2. Inicialización aleatoria la población de lobos grises,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3. Inicialización de los parámetros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4. Evaluación del fitness de los lobos (EFO),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5. Definición de: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mejor lobo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segundo mejor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tercero mejor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6. 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el máximo número de iteraciones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7. 	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el número de lobos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8. 		Cálculo de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  <m:sup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bSup>
                    <m:r>
                      <a:rPr lang="es-CO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bSup>
                      <m:sSubSup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  <m:sup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bSup>
                  </m:oMath>
                </a14:m>
                <a:r>
                  <a:rPr lang="es-CO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  <m:sup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bSup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9. 		Generación de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p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aplicando el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𝐶𝑟𝑜𝑠𝑠𝑜𝑣𝑒𝑟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entre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10. 	Siguiente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11. 	Evaluación del fitness de todos los lobos grises,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p>
                        </m:sSup>
                        <m:d>
                          <m:d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e>
                        </m:d>
                      </m:e>
                    </m:d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12. 	Actualización de la posición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13. 	Actualización de los parámetros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14. Siguiente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B1CC6632-5DC8-DD99-DFF9-757F9A47F4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3276" y="814660"/>
                <a:ext cx="6103916" cy="5811527"/>
              </a:xfrm>
              <a:prstGeom prst="rect">
                <a:avLst/>
              </a:prstGeom>
              <a:blipFill>
                <a:blip r:embed="rId3"/>
                <a:stretch>
                  <a:fillRect l="-300" t="-105" b="-210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385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>
            <a:extLst>
              <a:ext uri="{FF2B5EF4-FFF2-40B4-BE49-F238E27FC236}">
                <a16:creationId xmlns:a16="http://schemas.microsoft.com/office/drawing/2014/main" id="{3FC43407-DF07-935B-D339-2EDBBAC84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3142520" imgH="825120" progId="">
                  <p:embed/>
                </p:oleObj>
              </mc:Choice>
              <mc:Fallback>
                <p:oleObj r:id="rId4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41719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BINARY GREY WOLF OPTIMIZER 2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3854719" y="943340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Análisis matemático</a:t>
            </a:r>
            <a:endParaRPr lang="es-CO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EA1F652C-FCBD-39A8-EE3A-06D0A6D3D296}"/>
                  </a:ext>
                </a:extLst>
              </p:cNvPr>
              <p:cNvSpPr txBox="1"/>
              <p:nvPr/>
            </p:nvSpPr>
            <p:spPr>
              <a:xfrm>
                <a:off x="2382644" y="1405599"/>
                <a:ext cx="4111834" cy="19562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p>
                      <m:d>
                        <m:dPr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s-MX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e>
                      </m:d>
                      <m:r>
                        <a:rPr lang="es-MX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20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sSubSup>
                                <m:sSubSup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sup>
                              </m:sSubSup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sSub>
                                <m:sSub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6</m:t>
                                  </m:r>
                                </m:sub>
                              </m:sSub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&lt;</m:t>
                              </m:r>
                              <m:f>
                                <m:f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den>
                              </m:f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e>
                            <m:e>
                              <m:sSubSup>
                                <m:sSubSup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sup>
                              </m:sSubSup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f>
                                <m:f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den>
                              </m:f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≤</m:t>
                              </m:r>
                              <m:sSub>
                                <m:sSub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6</m:t>
                                  </m:r>
                                </m:sub>
                              </m:sSub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&lt;</m:t>
                              </m:r>
                              <m:f>
                                <m:f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den>
                              </m:f>
                            </m:e>
                            <m:e>
                              <m:sSubSup>
                                <m:sSubSupPr>
                                  <m:ctrlPr>
                                    <a:rPr lang="es-CO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es-MX" sz="20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sup>
                              </m:sSubSup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EA1F652C-FCBD-39A8-EE3A-06D0A6D3D2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2644" y="1405599"/>
                <a:ext cx="4111834" cy="195624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uadroTexto 5">
            <a:extLst>
              <a:ext uri="{FF2B5EF4-FFF2-40B4-BE49-F238E27FC236}">
                <a16:creationId xmlns:a16="http://schemas.microsoft.com/office/drawing/2014/main" id="{B4C5B7EF-EDE8-C8DA-A6FF-D743D2F05D71}"/>
              </a:ext>
            </a:extLst>
          </p:cNvPr>
          <p:cNvSpPr txBox="1"/>
          <p:nvPr/>
        </p:nvSpPr>
        <p:spPr>
          <a:xfrm>
            <a:off x="6705340" y="2178375"/>
            <a:ext cx="1286753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BGWO1</a:t>
            </a:r>
            <a:endParaRPr lang="es-CO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55BBF1B0-B43F-3D67-0264-DBEB2C687350}"/>
                  </a:ext>
                </a:extLst>
              </p:cNvPr>
              <p:cNvSpPr txBox="1"/>
              <p:nvPr/>
            </p:nvSpPr>
            <p:spPr>
              <a:xfrm>
                <a:off x="1888177" y="3328328"/>
                <a:ext cx="6103916" cy="12924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CO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p>
                      <m:d>
                        <m:d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e>
                      </m:d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1,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  <m:d>
                                <m:dPr>
                                  <m:ctrlPr>
                                    <a:rPr lang="es-CO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s-CO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sSubSup>
                                        <m:sSubSupPr>
                                          <m:ctrlPr>
                                            <a:rPr lang="es-CO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  <m:sup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𝑑</m:t>
                                          </m:r>
                                        </m:sup>
                                      </m:sSubSup>
                                      <m:r>
                                        <a:rPr lang="es-MX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Sup>
                                        <m:sSubSupPr>
                                          <m:ctrlPr>
                                            <a:rPr lang="es-CO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𝑑</m:t>
                                          </m:r>
                                        </m:sup>
                                      </m:sSubSup>
                                      <m:r>
                                        <a:rPr lang="es-MX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Sup>
                                        <m:sSubSupPr>
                                          <m:ctrlPr>
                                            <a:rPr lang="es-CO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  <m:sup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𝑑</m:t>
                                          </m:r>
                                        </m:sup>
                                      </m:sSubSup>
                                    </m:num>
                                    <m:den>
                                      <m:r>
                                        <a:rPr lang="es-MX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3</m:t>
                                      </m:r>
                                    </m:den>
                                  </m:f>
                                </m:e>
                              </m:d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≥</m:t>
                              </m:r>
                              <m:sSub>
                                <m:sSubPr>
                                  <m:ctrlPr>
                                    <a:rPr lang="es-CO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s-MX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0, 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55BBF1B0-B43F-3D67-0264-DBEB2C6873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8177" y="3328328"/>
                <a:ext cx="6103916" cy="129240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uadroTexto 12">
            <a:extLst>
              <a:ext uri="{FF2B5EF4-FFF2-40B4-BE49-F238E27FC236}">
                <a16:creationId xmlns:a16="http://schemas.microsoft.com/office/drawing/2014/main" id="{C79AC59F-0BF5-3369-D1FC-3A575C2A0FE2}"/>
              </a:ext>
            </a:extLst>
          </p:cNvPr>
          <p:cNvSpPr txBox="1"/>
          <p:nvPr/>
        </p:nvSpPr>
        <p:spPr>
          <a:xfrm>
            <a:off x="7501116" y="3703807"/>
            <a:ext cx="1286753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BGWO2</a:t>
            </a:r>
            <a:endParaRPr lang="es-CO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1498F1E6-6AFA-17AF-7A69-79484DFA9794}"/>
                  </a:ext>
                </a:extLst>
              </p:cNvPr>
              <p:cNvSpPr txBox="1"/>
              <p:nvPr/>
            </p:nvSpPr>
            <p:spPr>
              <a:xfrm>
                <a:off x="2565682" y="4772927"/>
                <a:ext cx="2979439" cy="13156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1498F1E6-6AFA-17AF-7A69-79484DFA97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5682" y="4772927"/>
                <a:ext cx="2979439" cy="131568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7D7D8953-820A-EB0B-59C3-1B4238381587}"/>
                  </a:ext>
                </a:extLst>
              </p:cNvPr>
              <p:cNvSpPr txBox="1"/>
              <p:nvPr/>
            </p:nvSpPr>
            <p:spPr>
              <a:xfrm>
                <a:off x="5758348" y="5236852"/>
                <a:ext cx="3442519" cy="7062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𝑆</m:t>
                      </m:r>
                      <m:d>
                        <m:d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8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</m:d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1+</m:t>
                          </m:r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𝑒𝑥𝑝</m:t>
                          </m:r>
                          <m:d>
                            <m:dPr>
                              <m:ctrlPr>
                                <a:rPr lang="es-CO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−10</m:t>
                              </m:r>
                              <m:d>
                                <m:dPr>
                                  <m:ctrlPr>
                                    <a:rPr lang="es-CO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b="0" i="1" kern="100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𝑋</m:t>
                                  </m:r>
                                  <m:r>
                                    <a:rPr lang="es-MX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−0.5</m:t>
                                  </m:r>
                                </m:e>
                              </m:d>
                            </m:e>
                          </m:d>
                        </m:den>
                      </m:f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7D7D8953-820A-EB0B-59C3-1B42383815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8348" y="5236852"/>
                <a:ext cx="3442519" cy="706284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uadroTexto 2">
            <a:extLst>
              <a:ext uri="{FF2B5EF4-FFF2-40B4-BE49-F238E27FC236}">
                <a16:creationId xmlns:a16="http://schemas.microsoft.com/office/drawing/2014/main" id="{682AC073-C90E-82C4-F33B-14A565D14D50}"/>
              </a:ext>
            </a:extLst>
          </p:cNvPr>
          <p:cNvSpPr txBox="1"/>
          <p:nvPr/>
        </p:nvSpPr>
        <p:spPr>
          <a:xfrm>
            <a:off x="6430713" y="4724951"/>
            <a:ext cx="22355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Ecuación Sigmoide</a:t>
            </a:r>
            <a:endParaRPr lang="es-CO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CCCFD253-79A4-3571-F16A-19B1C6650C00}"/>
                  </a:ext>
                </a:extLst>
              </p:cNvPr>
              <p:cNvSpPr txBox="1"/>
              <p:nvPr/>
            </p:nvSpPr>
            <p:spPr>
              <a:xfrm>
                <a:off x="4171743" y="6202933"/>
                <a:ext cx="39069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CO" b="0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7</m:t>
                          </m:r>
                        </m:sub>
                      </m:sSub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𝑉𝑒𝑐𝑡𝑜𝑟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𝑎𝑙𝑒𝑎𝑡𝑜𝑟𝑖𝑜</m:t>
                      </m:r>
                      <m:r>
                        <a:rPr lang="es-MX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s-MX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𝑒𝑛𝑡𝑟𝑒</m:t>
                      </m:r>
                      <m:r>
                        <a:rPr lang="es-MX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[0,1]</m:t>
                      </m:r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CCCFD253-79A4-3571-F16A-19B1C6650C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1743" y="6202933"/>
                <a:ext cx="3906981" cy="369332"/>
              </a:xfrm>
              <a:prstGeom prst="rect">
                <a:avLst/>
              </a:prstGeom>
              <a:blipFill>
                <a:blip r:embed="rId10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071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F4175E0-3712-998C-4465-B056A25E5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3860432" y="217823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Seudocódigo BGWO2</a:t>
            </a:r>
            <a:endParaRPr lang="es-CO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C2E24F47-27F0-1B75-2949-68EAEA0E15AB}"/>
                  </a:ext>
                </a:extLst>
              </p:cNvPr>
              <p:cNvSpPr txBox="1"/>
              <p:nvPr/>
            </p:nvSpPr>
            <p:spPr>
              <a:xfrm>
                <a:off x="3073276" y="825483"/>
                <a:ext cx="6103916" cy="58012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1. Comienzo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2. Inicialización aleatoria la población de lobos grises,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3. Inicialización de los parámetros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4. Evaluación del fitness de los lobos (EFO),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5. Definición de: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mejor lobo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segundo mejor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tercero mejor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6. 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el máximo número de iteraciones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7. 	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el número de lobos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8. 		Cálculo de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9. 		Generación de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p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con base en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𝑆</m:t>
                    </m:r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10. 	Siguiente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11. 	Evaluación del fitness de todos los lobos grises,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p>
                        </m:sSup>
                        <m:d>
                          <m:d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e>
                        </m:d>
                      </m:e>
                    </m:d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12. 	Actualización de la posición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13. 	Actualización de los parámetros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14. Siguiente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C2E24F47-27F0-1B75-2949-68EAEA0E15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3276" y="825483"/>
                <a:ext cx="6103916" cy="5801268"/>
              </a:xfrm>
              <a:prstGeom prst="rect">
                <a:avLst/>
              </a:prstGeom>
              <a:blipFill>
                <a:blip r:embed="rId3"/>
                <a:stretch>
                  <a:fillRect l="-300" b="-210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ángulo 3">
            <a:extLst>
              <a:ext uri="{FF2B5EF4-FFF2-40B4-BE49-F238E27FC236}">
                <a16:creationId xmlns:a16="http://schemas.microsoft.com/office/drawing/2014/main" id="{3C9AC456-74A6-F470-456D-860E45965B17}"/>
              </a:ext>
            </a:extLst>
          </p:cNvPr>
          <p:cNvSpPr/>
          <p:nvPr/>
        </p:nvSpPr>
        <p:spPr>
          <a:xfrm>
            <a:off x="3073276" y="4146508"/>
            <a:ext cx="4218173" cy="653142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29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>
            <a:extLst>
              <a:ext uri="{FF2B5EF4-FFF2-40B4-BE49-F238E27FC236}">
                <a16:creationId xmlns:a16="http://schemas.microsoft.com/office/drawing/2014/main" id="{3FC43407-DF07-935B-D339-2EDBBAC84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3142520" imgH="825120" progId="">
                  <p:embed/>
                </p:oleObj>
              </mc:Choice>
              <mc:Fallback>
                <p:oleObj r:id="rId4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COMPETITIVE BINARY 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869268" y="964157"/>
            <a:ext cx="104502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latin typeface="Martel-Regular"/>
              </a:rPr>
              <a:t>Propuesta de un nuevo optimizador binario de lobos grises competitivo</a:t>
            </a:r>
            <a:endParaRPr lang="es-CO" sz="20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68A0F1E-FD1D-FC4A-CCAF-6D3F3AF4D767}"/>
              </a:ext>
            </a:extLst>
          </p:cNvPr>
          <p:cNvSpPr txBox="1"/>
          <p:nvPr/>
        </p:nvSpPr>
        <p:spPr>
          <a:xfrm>
            <a:off x="2146754" y="1748092"/>
            <a:ext cx="891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ea typeface="Times New Roman" panose="02020603050405020304" pitchFamily="18" charset="0"/>
                <a:cs typeface="Times New Roman" panose="02020603050405020304" pitchFamily="18" charset="0"/>
              </a:rPr>
              <a:t>BGWO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0F7B343-2CF0-11D2-2927-B7870CED88B6}"/>
              </a:ext>
            </a:extLst>
          </p:cNvPr>
          <p:cNvSpPr txBox="1"/>
          <p:nvPr/>
        </p:nvSpPr>
        <p:spPr>
          <a:xfrm>
            <a:off x="2017972" y="2630694"/>
            <a:ext cx="2041302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/>
              <a:t> CBGWO propone:</a:t>
            </a:r>
            <a:endParaRPr lang="es-CO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Wolf - Free animals icons">
            <a:extLst>
              <a:ext uri="{FF2B5EF4-FFF2-40B4-BE49-F238E27FC236}">
                <a16:creationId xmlns:a16="http://schemas.microsoft.com/office/drawing/2014/main" id="{5548DF62-D059-A1B6-09AA-2CAAA59DA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5902" y="3444740"/>
            <a:ext cx="656668" cy="656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Wolf - Free animals icons">
            <a:extLst>
              <a:ext uri="{FF2B5EF4-FFF2-40B4-BE49-F238E27FC236}">
                <a16:creationId xmlns:a16="http://schemas.microsoft.com/office/drawing/2014/main" id="{3F438167-EDD1-7C4A-EB50-BD1296144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5966" y="3444739"/>
            <a:ext cx="656669" cy="656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853E5509-246A-589D-3A62-A43A2F6E228A}"/>
              </a:ext>
            </a:extLst>
          </p:cNvPr>
          <p:cNvSpPr txBox="1"/>
          <p:nvPr/>
        </p:nvSpPr>
        <p:spPr>
          <a:xfrm>
            <a:off x="3657601" y="1994326"/>
            <a:ext cx="2574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convergencia prematura</a:t>
            </a:r>
            <a:endParaRPr lang="es-CO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A1DE72C-EFC6-FD0A-BFF0-68337DA819EF}"/>
              </a:ext>
            </a:extLst>
          </p:cNvPr>
          <p:cNvSpPr txBox="1"/>
          <p:nvPr/>
        </p:nvSpPr>
        <p:spPr>
          <a:xfrm>
            <a:off x="3685737" y="1563426"/>
            <a:ext cx="1702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Poca diversidad</a:t>
            </a:r>
            <a:endParaRPr lang="es-CO" dirty="0"/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FB0A884D-96A0-78B1-1F51-A4B80507DAA3}"/>
              </a:ext>
            </a:extLst>
          </p:cNvPr>
          <p:cNvCxnSpPr>
            <a:cxnSpLocks/>
            <a:stCxn id="3" idx="3"/>
            <a:endCxn id="16" idx="1"/>
          </p:cNvCxnSpPr>
          <p:nvPr/>
        </p:nvCxnSpPr>
        <p:spPr>
          <a:xfrm flipV="1">
            <a:off x="3038623" y="1748092"/>
            <a:ext cx="647114" cy="1877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C4B7CE96-7451-99FE-F888-773AE836844B}"/>
              </a:ext>
            </a:extLst>
          </p:cNvPr>
          <p:cNvCxnSpPr>
            <a:stCxn id="3" idx="3"/>
            <a:endCxn id="12" idx="1"/>
          </p:cNvCxnSpPr>
          <p:nvPr/>
        </p:nvCxnSpPr>
        <p:spPr>
          <a:xfrm>
            <a:off x="3038623" y="1935868"/>
            <a:ext cx="618978" cy="2431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1F802DC-1F8B-141B-A35C-881F0C077268}"/>
              </a:ext>
            </a:extLst>
          </p:cNvPr>
          <p:cNvSpPr txBox="1"/>
          <p:nvPr/>
        </p:nvSpPr>
        <p:spPr>
          <a:xfrm>
            <a:off x="1885070" y="3605662"/>
            <a:ext cx="137703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/>
              <a:t>Población N</a:t>
            </a:r>
            <a:endParaRPr lang="es-CO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525EBF3D-77F7-F02B-B309-079A5D3284B6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3262109" y="3790381"/>
            <a:ext cx="579119" cy="305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BBD5F5CE-EE70-3B53-FDCE-E6A3E9A38BDA}"/>
              </a:ext>
            </a:extLst>
          </p:cNvPr>
          <p:cNvCxnSpPr>
            <a:cxnSpLocks/>
          </p:cNvCxnSpPr>
          <p:nvPr/>
        </p:nvCxnSpPr>
        <p:spPr>
          <a:xfrm>
            <a:off x="6282729" y="3790381"/>
            <a:ext cx="76179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CuadroTexto 37">
            <a:extLst>
              <a:ext uri="{FF2B5EF4-FFF2-40B4-BE49-F238E27FC236}">
                <a16:creationId xmlns:a16="http://schemas.microsoft.com/office/drawing/2014/main" id="{CDA862B8-D803-05B5-B3BE-71C2D6215DF5}"/>
              </a:ext>
            </a:extLst>
          </p:cNvPr>
          <p:cNvSpPr txBox="1"/>
          <p:nvPr/>
        </p:nvSpPr>
        <p:spPr>
          <a:xfrm>
            <a:off x="8160267" y="3605662"/>
            <a:ext cx="452992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solidFill>
                  <a:srgbClr val="FF0000"/>
                </a:solidFill>
              </a:rPr>
              <a:t>VS</a:t>
            </a:r>
            <a:endParaRPr lang="es-CO" dirty="0">
              <a:solidFill>
                <a:srgbClr val="FF000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4670F623-C067-944D-7330-67D164F1D5D0}"/>
              </a:ext>
            </a:extLst>
          </p:cNvPr>
          <p:cNvSpPr txBox="1"/>
          <p:nvPr/>
        </p:nvSpPr>
        <p:spPr>
          <a:xfrm>
            <a:off x="7153972" y="4166021"/>
            <a:ext cx="1100528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solidFill>
                  <a:srgbClr val="00B050"/>
                </a:solidFill>
              </a:rPr>
              <a:t>Ganador</a:t>
            </a:r>
            <a:endParaRPr lang="es-CO" dirty="0">
              <a:solidFill>
                <a:srgbClr val="00B05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204EAE2B-4742-F1A5-927E-2DD8B859E1CD}"/>
              </a:ext>
            </a:extLst>
          </p:cNvPr>
          <p:cNvSpPr txBox="1"/>
          <p:nvPr/>
        </p:nvSpPr>
        <p:spPr>
          <a:xfrm>
            <a:off x="8484036" y="4181281"/>
            <a:ext cx="1100528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solidFill>
                  <a:srgbClr val="FF0000"/>
                </a:solidFill>
              </a:rPr>
              <a:t>Perdedor</a:t>
            </a:r>
            <a:endParaRPr lang="es-CO" dirty="0">
              <a:solidFill>
                <a:srgbClr val="FF000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CDA7188C-0DB1-1DB2-3F70-E1DD73C808D1}"/>
              </a:ext>
            </a:extLst>
          </p:cNvPr>
          <p:cNvSpPr txBox="1"/>
          <p:nvPr/>
        </p:nvSpPr>
        <p:spPr>
          <a:xfrm>
            <a:off x="7697529" y="2868272"/>
            <a:ext cx="137703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/>
              <a:t>Parejas N</a:t>
            </a:r>
            <a:r>
              <a:rPr lang="en-US" dirty="0"/>
              <a:t>/2</a:t>
            </a:r>
            <a:endParaRPr lang="es-CO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898A60C-1595-658B-DAC0-585DAD2E44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2704" y="3359821"/>
            <a:ext cx="1871333" cy="82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60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12" grpId="0"/>
      <p:bldP spid="16" grpId="0"/>
      <p:bldP spid="27" grpId="0"/>
      <p:bldP spid="38" grpId="0"/>
      <p:bldP spid="39" grpId="0"/>
      <p:bldP spid="40" grpId="0"/>
      <p:bldP spid="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>
            <a:extLst>
              <a:ext uri="{FF2B5EF4-FFF2-40B4-BE49-F238E27FC236}">
                <a16:creationId xmlns:a16="http://schemas.microsoft.com/office/drawing/2014/main" id="{3FC43407-DF07-935B-D339-2EDBBAC84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3142520" imgH="825120" progId="">
                  <p:embed/>
                </p:oleObj>
              </mc:Choice>
              <mc:Fallback>
                <p:oleObj r:id="rId4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COMPETITIVE BINARY 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869268" y="975540"/>
            <a:ext cx="104502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latin typeface="Martel-Regular"/>
              </a:rPr>
              <a:t>Propuesta de un nuevo optimizador binario de lobos grises competitivo</a:t>
            </a:r>
            <a:endParaRPr lang="es-CO" sz="20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68A0F1E-FD1D-FC4A-CCAF-6D3F3AF4D767}"/>
              </a:ext>
            </a:extLst>
          </p:cNvPr>
          <p:cNvSpPr txBox="1"/>
          <p:nvPr/>
        </p:nvSpPr>
        <p:spPr>
          <a:xfrm>
            <a:off x="2146754" y="1748092"/>
            <a:ext cx="891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ea typeface="Times New Roman" panose="02020603050405020304" pitchFamily="18" charset="0"/>
                <a:cs typeface="Times New Roman" panose="02020603050405020304" pitchFamily="18" charset="0"/>
              </a:rPr>
              <a:t>BGWO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0F7B343-2CF0-11D2-2927-B7870CED88B6}"/>
              </a:ext>
            </a:extLst>
          </p:cNvPr>
          <p:cNvSpPr txBox="1"/>
          <p:nvPr/>
        </p:nvSpPr>
        <p:spPr>
          <a:xfrm>
            <a:off x="2017972" y="2630694"/>
            <a:ext cx="2041302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/>
              <a:t> CBGWO propone:</a:t>
            </a:r>
            <a:endParaRPr lang="es-CO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Wolf - Free animals icons">
            <a:extLst>
              <a:ext uri="{FF2B5EF4-FFF2-40B4-BE49-F238E27FC236}">
                <a16:creationId xmlns:a16="http://schemas.microsoft.com/office/drawing/2014/main" id="{5548DF62-D059-A1B6-09AA-2CAAA59DA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5902" y="3444740"/>
            <a:ext cx="656668" cy="656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Wolf - Free animals icons">
            <a:extLst>
              <a:ext uri="{FF2B5EF4-FFF2-40B4-BE49-F238E27FC236}">
                <a16:creationId xmlns:a16="http://schemas.microsoft.com/office/drawing/2014/main" id="{3F438167-EDD1-7C4A-EB50-BD1296144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396" y="5462508"/>
            <a:ext cx="656669" cy="656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853E5509-246A-589D-3A62-A43A2F6E228A}"/>
              </a:ext>
            </a:extLst>
          </p:cNvPr>
          <p:cNvSpPr txBox="1"/>
          <p:nvPr/>
        </p:nvSpPr>
        <p:spPr>
          <a:xfrm>
            <a:off x="3657601" y="1994326"/>
            <a:ext cx="2574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convergencia prematura</a:t>
            </a:r>
            <a:endParaRPr lang="es-CO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A1DE72C-EFC6-FD0A-BFF0-68337DA819EF}"/>
              </a:ext>
            </a:extLst>
          </p:cNvPr>
          <p:cNvSpPr txBox="1"/>
          <p:nvPr/>
        </p:nvSpPr>
        <p:spPr>
          <a:xfrm>
            <a:off x="3685737" y="1563426"/>
            <a:ext cx="1702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>
                <a:ea typeface="Times New Roman" panose="02020603050405020304" pitchFamily="18" charset="0"/>
                <a:cs typeface="Times New Roman" panose="02020603050405020304" pitchFamily="18" charset="0"/>
              </a:rPr>
              <a:t>Poca diversidad</a:t>
            </a:r>
            <a:endParaRPr lang="es-CO" dirty="0"/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FB0A884D-96A0-78B1-1F51-A4B80507DAA3}"/>
              </a:ext>
            </a:extLst>
          </p:cNvPr>
          <p:cNvCxnSpPr>
            <a:cxnSpLocks/>
            <a:stCxn id="3" idx="3"/>
            <a:endCxn id="16" idx="1"/>
          </p:cNvCxnSpPr>
          <p:nvPr/>
        </p:nvCxnSpPr>
        <p:spPr>
          <a:xfrm flipV="1">
            <a:off x="3038623" y="1748092"/>
            <a:ext cx="647114" cy="1877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C4B7CE96-7451-99FE-F888-773AE836844B}"/>
              </a:ext>
            </a:extLst>
          </p:cNvPr>
          <p:cNvCxnSpPr>
            <a:stCxn id="3" idx="3"/>
            <a:endCxn id="12" idx="1"/>
          </p:cNvCxnSpPr>
          <p:nvPr/>
        </p:nvCxnSpPr>
        <p:spPr>
          <a:xfrm>
            <a:off x="3038623" y="1935868"/>
            <a:ext cx="618978" cy="2431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1F802DC-1F8B-141B-A35C-881F0C077268}"/>
              </a:ext>
            </a:extLst>
          </p:cNvPr>
          <p:cNvSpPr txBox="1"/>
          <p:nvPr/>
        </p:nvSpPr>
        <p:spPr>
          <a:xfrm>
            <a:off x="1885070" y="3605662"/>
            <a:ext cx="137703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/>
              <a:t>Población N</a:t>
            </a:r>
            <a:endParaRPr lang="es-CO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525EBF3D-77F7-F02B-B309-079A5D3284B6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3262109" y="3790381"/>
            <a:ext cx="579119" cy="305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BBD5F5CE-EE70-3B53-FDCE-E6A3E9A38BDA}"/>
              </a:ext>
            </a:extLst>
          </p:cNvPr>
          <p:cNvCxnSpPr>
            <a:cxnSpLocks/>
          </p:cNvCxnSpPr>
          <p:nvPr/>
        </p:nvCxnSpPr>
        <p:spPr>
          <a:xfrm>
            <a:off x="6282729" y="3790381"/>
            <a:ext cx="76179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CuadroTexto 38">
            <a:extLst>
              <a:ext uri="{FF2B5EF4-FFF2-40B4-BE49-F238E27FC236}">
                <a16:creationId xmlns:a16="http://schemas.microsoft.com/office/drawing/2014/main" id="{4670F623-C067-944D-7330-67D164F1D5D0}"/>
              </a:ext>
            </a:extLst>
          </p:cNvPr>
          <p:cNvSpPr txBox="1"/>
          <p:nvPr/>
        </p:nvSpPr>
        <p:spPr>
          <a:xfrm>
            <a:off x="7153972" y="4166021"/>
            <a:ext cx="1100528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solidFill>
                  <a:srgbClr val="00B050"/>
                </a:solidFill>
              </a:rPr>
              <a:t>Ganador</a:t>
            </a:r>
            <a:endParaRPr lang="es-CO" dirty="0">
              <a:solidFill>
                <a:srgbClr val="00B05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204EAE2B-4742-F1A5-927E-2DD8B859E1CD}"/>
              </a:ext>
            </a:extLst>
          </p:cNvPr>
          <p:cNvSpPr txBox="1"/>
          <p:nvPr/>
        </p:nvSpPr>
        <p:spPr>
          <a:xfrm>
            <a:off x="816466" y="6199050"/>
            <a:ext cx="1100528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solidFill>
                  <a:srgbClr val="FF0000"/>
                </a:solidFill>
              </a:rPr>
              <a:t>Perdedor</a:t>
            </a:r>
            <a:endParaRPr lang="es-CO" dirty="0">
              <a:solidFill>
                <a:srgbClr val="FF000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898A60C-1595-658B-DAC0-585DAD2E44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2704" y="3359821"/>
            <a:ext cx="1871333" cy="826505"/>
          </a:xfrm>
          <a:prstGeom prst="rect">
            <a:avLst/>
          </a:prstGeom>
        </p:spPr>
      </p:pic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B1FC4D71-C89A-2F59-B697-9358ACD14BB9}"/>
              </a:ext>
            </a:extLst>
          </p:cNvPr>
          <p:cNvCxnSpPr>
            <a:cxnSpLocks/>
          </p:cNvCxnSpPr>
          <p:nvPr/>
        </p:nvCxnSpPr>
        <p:spPr>
          <a:xfrm flipV="1">
            <a:off x="2176551" y="5975562"/>
            <a:ext cx="579119" cy="305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F4A31B6D-EE0C-F015-D09C-10AD435E41E3}"/>
              </a:ext>
            </a:extLst>
          </p:cNvPr>
          <p:cNvSpPr txBox="1"/>
          <p:nvPr/>
        </p:nvSpPr>
        <p:spPr>
          <a:xfrm>
            <a:off x="3018317" y="5723448"/>
            <a:ext cx="2721300" cy="968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/>
              <a:t>Actualizan su posición con base en los ganadores y lideres</a:t>
            </a:r>
            <a:endParaRPr lang="es-CO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A2930A4-92F3-CE83-C279-4275330856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340" y="5568858"/>
            <a:ext cx="1871333" cy="826505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55EBA558-4176-0BBB-5430-49C8D05C322C}"/>
              </a:ext>
            </a:extLst>
          </p:cNvPr>
          <p:cNvSpPr txBox="1"/>
          <p:nvPr/>
        </p:nvSpPr>
        <p:spPr>
          <a:xfrm>
            <a:off x="6807406" y="5141551"/>
            <a:ext cx="1778995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/>
              <a:t>Nueva Población</a:t>
            </a:r>
            <a:endParaRPr lang="es-CO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99ED238A-E76B-8C62-6B74-8143AB5AD5FF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7696904" y="4559834"/>
            <a:ext cx="0" cy="5817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50EE4E50-D347-FD27-118A-9F670011E39F}"/>
              </a:ext>
            </a:extLst>
          </p:cNvPr>
          <p:cNvCxnSpPr>
            <a:cxnSpLocks/>
          </p:cNvCxnSpPr>
          <p:nvPr/>
        </p:nvCxnSpPr>
        <p:spPr>
          <a:xfrm flipV="1">
            <a:off x="5874900" y="5978619"/>
            <a:ext cx="579119" cy="305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880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>
            <a:extLst>
              <a:ext uri="{FF2B5EF4-FFF2-40B4-BE49-F238E27FC236}">
                <a16:creationId xmlns:a16="http://schemas.microsoft.com/office/drawing/2014/main" id="{3FC43407-DF07-935B-D339-2EDBBAC84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3142520" imgH="825120" progId="">
                  <p:embed/>
                </p:oleObj>
              </mc:Choice>
              <mc:Fallback>
                <p:oleObj r:id="rId4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COMPETITIVE BINARY 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900091" y="1003401"/>
            <a:ext cx="104502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latin typeface="Martel-Regular"/>
              </a:rPr>
              <a:t>Actualizan su posición con base en los ganadores y lideres</a:t>
            </a:r>
            <a:endParaRPr lang="es-CO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9518D4A2-7E49-8097-F12B-1BEE6EC4E996}"/>
                  </a:ext>
                </a:extLst>
              </p:cNvPr>
              <p:cNvSpPr txBox="1"/>
              <p:nvPr/>
            </p:nvSpPr>
            <p:spPr>
              <a:xfrm>
                <a:off x="3824909" y="1632669"/>
                <a:ext cx="4600650" cy="12924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CO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p>
                      <m:d>
                        <m:d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e>
                      </m:d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CO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1,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𝑠𝑖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  <m:d>
                                <m:dPr>
                                  <m:ctrlPr>
                                    <a:rPr lang="es-CO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s-CO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sSubSup>
                                        <m:sSubSupPr>
                                          <m:ctrlPr>
                                            <a:rPr lang="es-CO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  <m:sup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𝑑</m:t>
                                          </m:r>
                                        </m:sup>
                                      </m:sSubSup>
                                      <m:r>
                                        <a:rPr lang="es-MX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Sup>
                                        <m:sSubSupPr>
                                          <m:ctrlPr>
                                            <a:rPr lang="es-CO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𝑑</m:t>
                                          </m:r>
                                        </m:sup>
                                      </m:sSubSup>
                                      <m:r>
                                        <a:rPr lang="es-MX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Sup>
                                        <m:sSubSupPr>
                                          <m:ctrlPr>
                                            <a:rPr lang="es-CO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  <m:sup>
                                          <m:r>
                                            <a:rPr lang="es-MX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𝑑</m:t>
                                          </m:r>
                                        </m:sup>
                                      </m:sSubSup>
                                    </m:num>
                                    <m:den>
                                      <m:r>
                                        <a:rPr lang="es-MX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3</m:t>
                                      </m:r>
                                    </m:den>
                                  </m:f>
                                </m:e>
                              </m:d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≥</m:t>
                              </m:r>
                              <m:sSub>
                                <m:sSubPr>
                                  <m:ctrlPr>
                                    <a:rPr lang="es-CO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s-CO" sz="1800" b="0" i="1" kern="100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8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0, 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𝑒𝑛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𝑜𝑡𝑟𝑜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9518D4A2-7E49-8097-F12B-1BEE6EC4E9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4909" y="1632669"/>
                <a:ext cx="4600650" cy="129240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2B0709DC-469F-7277-C3DB-954EA6883A76}"/>
                  </a:ext>
                </a:extLst>
              </p:cNvPr>
              <p:cNvSpPr txBox="1"/>
              <p:nvPr/>
            </p:nvSpPr>
            <p:spPr>
              <a:xfrm>
                <a:off x="3484716" y="3160950"/>
                <a:ext cx="2979439" cy="13418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es-MX" sz="1800" i="1" kern="100" smtClean="0">
                                  <a:effectLst/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s-CO" sz="1800" b="0" i="1" kern="100" smtClean="0">
                                  <a:effectLst/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𝐷</m:t>
                              </m:r>
                            </m:e>
                          </m:acc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es-MX" i="1" kern="10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s-CO" i="1" kern="10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𝐷</m:t>
                              </m:r>
                            </m:e>
                          </m:acc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es-MX" i="1" kern="10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s-CO" i="1" kern="10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𝐷</m:t>
                              </m:r>
                            </m:e>
                          </m:acc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2B0709DC-469F-7277-C3DB-954EA6883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4716" y="3160950"/>
                <a:ext cx="2979439" cy="134184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CuadroTexto 23">
                <a:extLst>
                  <a:ext uri="{FF2B5EF4-FFF2-40B4-BE49-F238E27FC236}">
                    <a16:creationId xmlns:a16="http://schemas.microsoft.com/office/drawing/2014/main" id="{B92B3AC0-573A-B11E-EAA4-D5B33B562999}"/>
                  </a:ext>
                </a:extLst>
              </p:cNvPr>
              <p:cNvSpPr txBox="1"/>
              <p:nvPr/>
            </p:nvSpPr>
            <p:spPr>
              <a:xfrm>
                <a:off x="6464155" y="3154232"/>
                <a:ext cx="3663699" cy="13211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es-MX" i="1" kern="10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s-CO" i="1" kern="10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𝐷</m:t>
                              </m:r>
                            </m:e>
                          </m:acc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d>
                        <m:dPr>
                          <m:ctrlPr>
                            <a:rPr lang="es-MX" sz="1800" i="1" kern="100" smtClean="0"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s-CO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MX" i="1" kern="10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𝜔</m:t>
                              </m:r>
                            </m:sub>
                          </m:sSub>
                          <m:r>
                            <a:rPr lang="es-CO" b="0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s-CO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CO" b="0" i="1" kern="100" smtClean="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es-MX" i="1" kern="10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s-CO" i="1" kern="10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𝐷</m:t>
                              </m:r>
                            </m:e>
                          </m:acc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s-MX" sz="18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d>
                        <m:dPr>
                          <m:ctrlPr>
                            <a:rPr lang="es-MX" i="1" kern="10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s-CO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MX" i="1" kern="1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𝜔</m:t>
                              </m:r>
                            </m:sub>
                          </m:sSub>
                          <m:r>
                            <a:rPr lang="es-CO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s-CO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CO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es-MX" i="1" kern="10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s-CO" i="1" kern="10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𝐷</m:t>
                              </m:r>
                            </m:e>
                          </m:acc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s-MX" sz="18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d>
                        <m:dPr>
                          <m:ctrlPr>
                            <a:rPr lang="es-MX" i="1" kern="10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s-CO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MX" i="1" kern="1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𝜔</m:t>
                              </m:r>
                            </m:sub>
                          </m:sSub>
                          <m:r>
                            <a:rPr lang="es-CO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s-CO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CO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d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CuadroTexto 23">
                <a:extLst>
                  <a:ext uri="{FF2B5EF4-FFF2-40B4-BE49-F238E27FC236}">
                    <a16:creationId xmlns:a16="http://schemas.microsoft.com/office/drawing/2014/main" id="{B92B3AC0-573A-B11E-EAA4-D5B33B5629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4155" y="3154232"/>
                <a:ext cx="3663699" cy="132113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CuadroTexto 25">
                <a:extLst>
                  <a:ext uri="{FF2B5EF4-FFF2-40B4-BE49-F238E27FC236}">
                    <a16:creationId xmlns:a16="http://schemas.microsoft.com/office/drawing/2014/main" id="{54C0DDBB-574D-A86F-9597-C6EEDEE654AA}"/>
                  </a:ext>
                </a:extLst>
              </p:cNvPr>
              <p:cNvSpPr txBox="1"/>
              <p:nvPr/>
            </p:nvSpPr>
            <p:spPr>
              <a:xfrm>
                <a:off x="3874402" y="4757265"/>
                <a:ext cx="6336491" cy="12052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CO" i="1" kern="100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CO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𝑙</m:t>
                        </m:r>
                      </m:sub>
                    </m:sSub>
                    <m:r>
                      <a:rPr lang="es-CO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s-MX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= Lobo perdedor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CO" i="1" kern="100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</m:sub>
                    </m:sSub>
                    <m:r>
                      <a:rPr lang="es-MX" i="1" kern="1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s-MX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= Lobo ganador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sz="1800" i="1" kern="100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p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d>
                      <m:dPr>
                        <m:ctrlPr>
                          <a:rPr lang="es-CO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s-MX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= Actualización de posiciones de perdedores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CO" b="0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8</m:t>
                          </m:r>
                        </m:sub>
                      </m:sSub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𝑉𝑒𝑐𝑡𝑜𝑟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𝑎𝑙𝑒𝑎𝑡𝑜𝑟𝑖𝑜</m:t>
                      </m:r>
                      <m:r>
                        <a:rPr lang="es-MX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s-MX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𝑒𝑛𝑡𝑟𝑒</m:t>
                      </m:r>
                      <m:r>
                        <a:rPr lang="es-MX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[0,1]</m:t>
                      </m:r>
                    </m:oMath>
                  </m:oMathPara>
                </a14:m>
                <a:endParaRPr lang="es-CO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6" name="CuadroTexto 25">
                <a:extLst>
                  <a:ext uri="{FF2B5EF4-FFF2-40B4-BE49-F238E27FC236}">
                    <a16:creationId xmlns:a16="http://schemas.microsoft.com/office/drawing/2014/main" id="{54C0DDBB-574D-A86F-9597-C6EEDEE654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4402" y="4757265"/>
                <a:ext cx="6336491" cy="1205266"/>
              </a:xfrm>
              <a:prstGeom prst="rect">
                <a:avLst/>
              </a:prstGeom>
              <a:blipFill>
                <a:blip r:embed="rId9"/>
                <a:stretch>
                  <a:fillRect t="-3030" b="-4545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0727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>
            <a:extLst>
              <a:ext uri="{FF2B5EF4-FFF2-40B4-BE49-F238E27FC236}">
                <a16:creationId xmlns:a16="http://schemas.microsoft.com/office/drawing/2014/main" id="{3FC43407-DF07-935B-D339-2EDBBAC84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3142520" imgH="825120" progId="">
                  <p:embed/>
                </p:oleObj>
              </mc:Choice>
              <mc:Fallback>
                <p:oleObj r:id="rId4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COMPETITIVE BINARY 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900091" y="1003401"/>
            <a:ext cx="104502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latin typeface="Martel-Regular"/>
              </a:rPr>
              <a:t>Mejora de lideres</a:t>
            </a:r>
            <a:endParaRPr lang="es-CO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8F623797-6115-40A5-6458-FB398047DBAD}"/>
                  </a:ext>
                </a:extLst>
              </p:cNvPr>
              <p:cNvSpPr txBox="1"/>
              <p:nvPr/>
            </p:nvSpPr>
            <p:spPr>
              <a:xfrm>
                <a:off x="4814251" y="1866053"/>
                <a:ext cx="2560320" cy="8117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CO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p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𝑑</m:t>
                          </m:r>
                        </m:sup>
                      </m:sSup>
                      <m:r>
                        <a:rPr lang="es-CO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CO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CO" i="0">
                              <a:latin typeface="Cambria Math" panose="02040503050406030204" pitchFamily="18" charset="0"/>
                            </a:rPr>
                            <m:t> </m:t>
                          </m:r>
                          <m:eqArr>
                            <m:eqArrPr>
                              <m:ctrlPr>
                                <a:rPr lang="es-CO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s-CO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r>
                                <a:rPr lang="es-CO" i="1">
                                  <a:latin typeface="Cambria Math" panose="02040503050406030204" pitchFamily="18" charset="0"/>
                                </a:rPr>
                                <m:t>𝑛𝑟𝑎𝑛𝑑</m:t>
                              </m:r>
                              <m:r>
                                <a:rPr lang="es-CO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s-CO" i="1">
                                  <a:latin typeface="Cambria Math" panose="02040503050406030204" pitchFamily="18" charset="0"/>
                                </a:rPr>
                                <m:t>𝑠𝑖</m:t>
                              </m:r>
                              <m:r>
                                <a:rPr lang="es-CO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s-CO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es-CO" i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sSub>
                                <m:sSubPr>
                                  <m:ctrlPr>
                                    <a:rPr lang="es-CO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s-CO" i="0">
                                      <a:latin typeface="Cambria Math" panose="02040503050406030204" pitchFamily="18" charset="0"/>
                                    </a:rPr>
                                    <m:t>9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s-CO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sSubSup>
                                <m:sSubSupPr>
                                  <m:ctrlPr>
                                    <a:rPr lang="es-CO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b>
                                <m:sup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p>
                              </m:sSubSup>
                              <m:r>
                                <a:rPr lang="es-CO" i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s-CO" i="1">
                                  <a:latin typeface="Cambria Math" panose="02040503050406030204" pitchFamily="18" charset="0"/>
                                </a:rPr>
                                <m:t>𝑒𝑛</m:t>
                              </m:r>
                              <m:r>
                                <a:rPr lang="es-CO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s-CO" i="1">
                                  <a:latin typeface="Cambria Math" panose="02040503050406030204" pitchFamily="18" charset="0"/>
                                </a:rPr>
                                <m:t>𝑜𝑡𝑟𝑜</m:t>
                              </m:r>
                              <m:r>
                                <a:rPr lang="es-CO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s-CO" i="1">
                                  <a:latin typeface="Cambria Math" panose="02040503050406030204" pitchFamily="18" charset="0"/>
                                </a:rPr>
                                <m:t>𝑐𝑎𝑠𝑜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8F623797-6115-40A5-6458-FB398047DB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4251" y="1866053"/>
                <a:ext cx="2560320" cy="81176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2211A5F3-5488-A6C3-B688-191BE495FC4E}"/>
                  </a:ext>
                </a:extLst>
              </p:cNvPr>
              <p:cNvSpPr txBox="1"/>
              <p:nvPr/>
            </p:nvSpPr>
            <p:spPr>
              <a:xfrm>
                <a:off x="5158080" y="2969801"/>
                <a:ext cx="1934308" cy="5985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CO" i="0">
                          <a:latin typeface="Cambria Math" panose="02040503050406030204" pitchFamily="18" charset="0"/>
                        </a:rPr>
                        <m:t>=0.9−0.9</m:t>
                      </m:r>
                      <m:d>
                        <m:dPr>
                          <m:ctrlPr>
                            <a:rPr lang="es-CO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s-CO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CO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num>
                            <m:den>
                              <m:r>
                                <a:rPr lang="es-CO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2211A5F3-5488-A6C3-B688-191BE495FC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8080" y="2969801"/>
                <a:ext cx="1934308" cy="59856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4C0C46C2-9C22-968D-1B4A-BD55BE5A95DC}"/>
                  </a:ext>
                </a:extLst>
              </p:cNvPr>
              <p:cNvSpPr txBox="1"/>
              <p:nvPr/>
            </p:nvSpPr>
            <p:spPr>
              <a:xfrm>
                <a:off x="4157941" y="4078856"/>
                <a:ext cx="3934585" cy="14933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𝑅</m:t>
                    </m:r>
                  </m:oMath>
                </a14:m>
                <a:r>
                  <a:rPr lang="es-MX" i="1" dirty="0"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= Tasa de cambio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s-CO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s-CO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s-CO" i="1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  <m:sup>
                        <m:r>
                          <a:rPr lang="es-CO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𝐿𝑜𝑏𝑜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𝑙𝑖𝑑𝑒𝑟</m:t>
                    </m:r>
                  </m:oMath>
                </a14:m>
                <a:r>
                  <a:rPr lang="es-CO" b="0" i="1" dirty="0"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(Alpha, Beta o Delta)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s-CO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es-MX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= Coeficientes del vector</a:t>
                </a:r>
                <a:endParaRPr lang="es-CO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es-MX" i="1" dirty="0" err="1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nrand</a:t>
                </a:r>
                <a:r>
                  <a:rPr lang="es-MX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= Numero aleatorio entre 0 y 1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CO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CO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CO" i="0">
                            <a:latin typeface="Cambria Math" panose="02040503050406030204" pitchFamily="18" charset="0"/>
                          </a:rPr>
                          <m:t>9</m:t>
                        </m:r>
                      </m:sub>
                    </m:sSub>
                  </m:oMath>
                </a14:m>
                <a:r>
                  <a:rPr lang="es-MX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𝑉𝑎𝑙𝑜𝑟</m:t>
                    </m:r>
                    <m:r>
                      <a:rPr lang="en-US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𝑎𝑙𝑒𝑎𝑡𝑜𝑟𝑖𝑜</m:t>
                    </m:r>
                    <m:r>
                      <a:rPr lang="en-US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s-MX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𝑒𝑛𝑡𝑟𝑒</m:t>
                    </m:r>
                    <m:r>
                      <a:rPr lang="es-MX" i="1" kern="1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begChr m:val="["/>
                        <m:endChr m:val="]"/>
                        <m:ctrlPr>
                          <a:rPr lang="es-MX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s-MX" i="1" kern="1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0,1</m:t>
                        </m:r>
                      </m:e>
                    </m:d>
                  </m:oMath>
                </a14:m>
                <a:endParaRPr lang="es-MX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4C0C46C2-9C22-968D-1B4A-BD55BE5A95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7941" y="4078856"/>
                <a:ext cx="3934585" cy="1493358"/>
              </a:xfrm>
              <a:prstGeom prst="rect">
                <a:avLst/>
              </a:prstGeom>
              <a:blipFill>
                <a:blip r:embed="rId8"/>
                <a:stretch>
                  <a:fillRect l="-1238" t="-2449" r="-619" b="-5306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uadroTexto 2">
            <a:extLst>
              <a:ext uri="{FF2B5EF4-FFF2-40B4-BE49-F238E27FC236}">
                <a16:creationId xmlns:a16="http://schemas.microsoft.com/office/drawing/2014/main" id="{D9590915-F616-9481-972B-1C6A62B586E0}"/>
              </a:ext>
            </a:extLst>
          </p:cNvPr>
          <p:cNvSpPr txBox="1"/>
          <p:nvPr/>
        </p:nvSpPr>
        <p:spPr>
          <a:xfrm>
            <a:off x="8300019" y="2084157"/>
            <a:ext cx="2041302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/>
              <a:t>Marcha aleatoria</a:t>
            </a:r>
            <a:endParaRPr lang="es-CO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74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5135F3E-3245-21DD-B01D-6448DF142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2813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2075D43-200B-4EAA-33E9-F8B01B6D7D9E}"/>
              </a:ext>
            </a:extLst>
          </p:cNvPr>
          <p:cNvSpPr txBox="1"/>
          <p:nvPr/>
        </p:nvSpPr>
        <p:spPr>
          <a:xfrm>
            <a:off x="3860431" y="1117068"/>
            <a:ext cx="446795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32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Contenido</a:t>
            </a:r>
            <a:endParaRPr lang="es-CO" sz="32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5B31DAF-222F-B63D-839E-5990D05B0F63}"/>
              </a:ext>
            </a:extLst>
          </p:cNvPr>
          <p:cNvSpPr txBox="1"/>
          <p:nvPr/>
        </p:nvSpPr>
        <p:spPr>
          <a:xfrm>
            <a:off x="1058091" y="2057400"/>
            <a:ext cx="103276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2000" dirty="0"/>
              <a:t>Algoritmo GWO (</a:t>
            </a:r>
            <a:r>
              <a:rPr lang="es-CO" sz="2000" i="0" u="none" strike="noStrike" baseline="0" dirty="0">
                <a:latin typeface="Calibri" panose="020F0502020204030204" pitchFamily="34" charset="0"/>
              </a:rPr>
              <a:t>Grey Wolf </a:t>
            </a:r>
            <a:r>
              <a:rPr lang="es-CO" sz="2000" i="0" u="none" strike="noStrike" baseline="0" dirty="0" err="1">
                <a:latin typeface="Calibri" panose="020F0502020204030204" pitchFamily="34" charset="0"/>
              </a:rPr>
              <a:t>Optimizer</a:t>
            </a:r>
            <a:r>
              <a:rPr lang="es-MX" sz="2000" dirty="0"/>
              <a:t>) </a:t>
            </a:r>
          </a:p>
          <a:p>
            <a:pPr marL="342900" indent="-342900">
              <a:buFont typeface="+mj-lt"/>
              <a:buAutoNum type="arabicPeriod"/>
            </a:pPr>
            <a:endParaRPr lang="es-MX" sz="2000" dirty="0"/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Algoritmo adecuado para problemas binarios BGWO (</a:t>
            </a:r>
            <a:r>
              <a:rPr lang="es-MX" sz="2000" dirty="0" err="1"/>
              <a:t>Binary</a:t>
            </a:r>
            <a:r>
              <a:rPr lang="es-MX" sz="2000" dirty="0"/>
              <a:t> </a:t>
            </a:r>
            <a:r>
              <a:rPr lang="es-CO" sz="2000" i="0" u="none" strike="noStrike" baseline="0" dirty="0">
                <a:latin typeface="Calibri" panose="020F0502020204030204" pitchFamily="34" charset="0"/>
              </a:rPr>
              <a:t>Grey Wolf </a:t>
            </a:r>
            <a:r>
              <a:rPr lang="es-CO" sz="2000" i="0" u="none" strike="noStrike" baseline="0" dirty="0" err="1">
                <a:latin typeface="Calibri" panose="020F0502020204030204" pitchFamily="34" charset="0"/>
              </a:rPr>
              <a:t>Optimizer</a:t>
            </a:r>
            <a:r>
              <a:rPr lang="es-MX" sz="2000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es-MX" sz="2000" dirty="0"/>
          </a:p>
          <a:p>
            <a:pPr marL="342900" indent="-342900">
              <a:buFont typeface="+mj-lt"/>
              <a:buAutoNum type="arabicPeriod"/>
            </a:pPr>
            <a:r>
              <a:rPr lang="es-CO" sz="2000" dirty="0"/>
              <a:t>Algoritmo con comportamiento competitivo </a:t>
            </a:r>
            <a:r>
              <a:rPr lang="es-MX" sz="2000" dirty="0"/>
              <a:t>CBGWO (Competitive </a:t>
            </a:r>
            <a:r>
              <a:rPr lang="es-MX" sz="2000" dirty="0" err="1"/>
              <a:t>Binary</a:t>
            </a:r>
            <a:r>
              <a:rPr lang="es-MX" sz="2000" dirty="0"/>
              <a:t> </a:t>
            </a:r>
            <a:r>
              <a:rPr lang="es-CO" sz="2000" i="0" u="none" strike="noStrike" baseline="0" dirty="0">
                <a:latin typeface="Calibri" panose="020F0502020204030204" pitchFamily="34" charset="0"/>
              </a:rPr>
              <a:t>Grey Wolf </a:t>
            </a:r>
            <a:r>
              <a:rPr lang="es-CO" sz="2000" i="0" u="none" strike="noStrike" baseline="0" dirty="0" err="1">
                <a:latin typeface="Calibri" panose="020F0502020204030204" pitchFamily="34" charset="0"/>
              </a:rPr>
              <a:t>Optimizer</a:t>
            </a:r>
            <a:r>
              <a:rPr lang="es-MX" sz="2000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es-MX" sz="2000" dirty="0"/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Aplicación de CBGWO para selección de características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86298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3860432" y="144792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Seudocódigo CBGWO</a:t>
            </a:r>
            <a:endParaRPr lang="es-CO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AD672536-C6EB-67F2-A81F-F1F84DFB440B}"/>
                  </a:ext>
                </a:extLst>
              </p:cNvPr>
              <p:cNvSpPr txBox="1"/>
              <p:nvPr/>
            </p:nvSpPr>
            <p:spPr>
              <a:xfrm>
                <a:off x="1053335" y="528960"/>
                <a:ext cx="5041076" cy="63290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1. Comienzo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2. Inicialización aleatoria la población de lobos grises,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3. Inicialización de los parámetros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4. Evaluación del fitness de los lobos (EFO),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5. Definición de: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mejor lobo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segundo mejor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tercero mejor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6. 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el máximo número de iteraciones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7. 	Cálculo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𝑅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8. 	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el número de lobos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/2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9. 		Selección aleatoria de ganadores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perdedores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10. 		Si 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es mejor que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11. 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𝑤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𝑙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𝑚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12. 		Sino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13. 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𝑤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𝑚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𝑙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14. 		Se añade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en una nueva población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15. 		Se elimina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de la población actual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16. 	Siguiente i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AD672536-C6EB-67F2-A81F-F1F84DFB44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3335" y="528960"/>
                <a:ext cx="5041076" cy="6329040"/>
              </a:xfrm>
              <a:prstGeom prst="rect">
                <a:avLst/>
              </a:prstGeom>
              <a:blipFill>
                <a:blip r:embed="rId3"/>
                <a:stretch>
                  <a:fillRect l="-363" t="-96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D06AD7DE-9F39-DCB8-F655-BB450A13B9AE}"/>
                  </a:ext>
                </a:extLst>
              </p:cNvPr>
              <p:cNvSpPr txBox="1"/>
              <p:nvPr/>
            </p:nvSpPr>
            <p:spPr>
              <a:xfrm>
                <a:off x="6672738" y="860876"/>
                <a:ext cx="5238212" cy="54681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17. 	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el número de lobos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/2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18. 		Cálculo de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19. 		Generación de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p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con base en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𝑆</m:t>
                    </m:r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20. 	Siguiente i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21. 	Evaluación del fitness de todos los lobos grises,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p>
                        </m:sSup>
                        <m:d>
                          <m:d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e>
                        </m:d>
                      </m:e>
                    </m:d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22. 	Se añade a los perdedores a la nueva población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23. 	Actualización de la posición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24. 	Actualización de los parámetros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25. 	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3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26. 		Se establece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como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27. 		Generación del nuevo líder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28. 		Se reemplaza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29. 	Siguiente i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30. 	Se evalúa el fitness del nuevo líder (EFO),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31. 	Actualización de lideres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32. Siguiente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D06AD7DE-9F39-DCB8-F655-BB450A13B9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2738" y="860876"/>
                <a:ext cx="5238212" cy="5468164"/>
              </a:xfrm>
              <a:prstGeom prst="rect">
                <a:avLst/>
              </a:prstGeom>
              <a:blipFill>
                <a:blip r:embed="rId4"/>
                <a:stretch>
                  <a:fillRect l="-349" t="-111" b="-334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ángulo 3">
            <a:extLst>
              <a:ext uri="{FF2B5EF4-FFF2-40B4-BE49-F238E27FC236}">
                <a16:creationId xmlns:a16="http://schemas.microsoft.com/office/drawing/2014/main" id="{3C9AC456-74A6-F470-456D-860E45965B17}"/>
              </a:ext>
            </a:extLst>
          </p:cNvPr>
          <p:cNvSpPr/>
          <p:nvPr/>
        </p:nvSpPr>
        <p:spPr>
          <a:xfrm>
            <a:off x="1053335" y="3837748"/>
            <a:ext cx="5041076" cy="3020251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02DB30EE-919A-32A1-DB2E-6CD2FCC5DDE1}"/>
              </a:ext>
            </a:extLst>
          </p:cNvPr>
          <p:cNvSpPr/>
          <p:nvPr/>
        </p:nvSpPr>
        <p:spPr>
          <a:xfrm>
            <a:off x="6685004" y="860877"/>
            <a:ext cx="5130944" cy="209608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C1E6AA4-FC1A-8450-E074-A37F2D01C5A5}"/>
              </a:ext>
            </a:extLst>
          </p:cNvPr>
          <p:cNvSpPr/>
          <p:nvPr/>
        </p:nvSpPr>
        <p:spPr>
          <a:xfrm>
            <a:off x="6684613" y="2988747"/>
            <a:ext cx="5130944" cy="2961203"/>
          </a:xfrm>
          <a:prstGeom prst="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388CDC3-0B99-9E0F-F3C4-32B7D6D63693}"/>
              </a:ext>
            </a:extLst>
          </p:cNvPr>
          <p:cNvSpPr txBox="1"/>
          <p:nvPr/>
        </p:nvSpPr>
        <p:spPr>
          <a:xfrm>
            <a:off x="3764668" y="3560751"/>
            <a:ext cx="2377440" cy="265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100" i="1" dirty="0">
                <a:solidFill>
                  <a:srgbClr val="00B050"/>
                </a:solidFill>
              </a:rPr>
              <a:t> Selección de ganadores y perdedores</a:t>
            </a:r>
            <a:endParaRPr lang="es-CO" sz="1100" i="1" dirty="0">
              <a:solidFill>
                <a:srgbClr val="00B05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255D6E0-3FEC-22A4-F367-FED62472063C}"/>
              </a:ext>
            </a:extLst>
          </p:cNvPr>
          <p:cNvSpPr txBox="1"/>
          <p:nvPr/>
        </p:nvSpPr>
        <p:spPr>
          <a:xfrm>
            <a:off x="10068079" y="544902"/>
            <a:ext cx="1790982" cy="265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100" i="1" dirty="0">
                <a:solidFill>
                  <a:srgbClr val="FF0000"/>
                </a:solidFill>
              </a:rPr>
              <a:t>Actualización de perdedores</a:t>
            </a:r>
            <a:endParaRPr lang="es-CO" sz="1100" i="1" dirty="0">
              <a:solidFill>
                <a:srgbClr val="FF000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9EACF29-F603-C50E-9CB9-19F35ABCBF51}"/>
              </a:ext>
            </a:extLst>
          </p:cNvPr>
          <p:cNvSpPr txBox="1"/>
          <p:nvPr/>
        </p:nvSpPr>
        <p:spPr>
          <a:xfrm>
            <a:off x="10619829" y="2994358"/>
            <a:ext cx="1207603" cy="265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1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Mejora de lideres</a:t>
            </a:r>
            <a:endParaRPr lang="es-CO" sz="1100" i="1" dirty="0">
              <a:solidFill>
                <a:schemeClr val="tx2">
                  <a:lumMod val="60000"/>
                  <a:lumOff val="40000"/>
                </a:schemeClr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7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2" grpId="0"/>
      <p:bldP spid="3" grpId="0"/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CBGWO for Feature Selection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869268" y="900486"/>
            <a:ext cx="104502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latin typeface="Martel-Regular"/>
              </a:rPr>
              <a:t>Aplicación de CBGWO para selección de características</a:t>
            </a:r>
            <a:endParaRPr lang="es-CO" sz="20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C1AD378-7E3E-EEA2-1690-0BFE45B3B5B0}"/>
              </a:ext>
            </a:extLst>
          </p:cNvPr>
          <p:cNvSpPr txBox="1"/>
          <p:nvPr/>
        </p:nvSpPr>
        <p:spPr>
          <a:xfrm>
            <a:off x="703013" y="1552112"/>
            <a:ext cx="10782795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busca realizar la selección de características de señales de electromiografía (EMG). Los datos se toman de </a:t>
            </a:r>
            <a:r>
              <a:rPr lang="es-CO" sz="20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 pacientes </a:t>
            </a:r>
            <a:r>
              <a:rPr lang="es-CO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sanos, cada uno realiza </a:t>
            </a:r>
            <a:r>
              <a:rPr lang="es-CO" sz="20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17 ejercicios </a:t>
            </a:r>
            <a:r>
              <a:rPr lang="es-CO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distintos en las manos, utilizando </a:t>
            </a:r>
            <a:r>
              <a:rPr lang="es-CO" sz="20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12 electrodos</a:t>
            </a:r>
            <a:r>
              <a:rPr lang="es-CO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 EMG, </a:t>
            </a:r>
            <a:r>
              <a:rPr lang="es-CO" sz="20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repitiendo 6 veces </a:t>
            </a:r>
            <a:r>
              <a:rPr lang="es-CO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cada ejercicio. Utilizan la transformada de Fourier de corto tiempo (STFT) para realizar la extracción de </a:t>
            </a:r>
            <a:r>
              <a:rPr lang="es-CO" sz="20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 características </a:t>
            </a:r>
            <a:r>
              <a:rPr lang="es-CO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tiempo y frecuencia.  La selección se representa de manera binaria.</a:t>
            </a:r>
          </a:p>
          <a:p>
            <a:pPr algn="just"/>
            <a:endParaRPr lang="es-CO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s-CO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 la evaluación del fitness se utiliza como </a:t>
            </a:r>
            <a:r>
              <a:rPr lang="es-CO" sz="20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clasificador</a:t>
            </a:r>
            <a:r>
              <a:rPr lang="es-CO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el algoritmo </a:t>
            </a:r>
            <a:r>
              <a:rPr lang="es-CO" sz="20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KNN</a:t>
            </a:r>
            <a:r>
              <a:rPr lang="es-CO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CO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con k=1. </a:t>
            </a:r>
            <a:r>
              <a:rPr lang="es-MX" sz="2000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La tasa de error de clasificación</a:t>
            </a:r>
            <a:r>
              <a:rPr lang="es-MX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obtenida por el clasificador se utiliza como </a:t>
            </a:r>
            <a:r>
              <a:rPr lang="es-MX" sz="2000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función objetivo</a:t>
            </a:r>
            <a:r>
              <a:rPr lang="es-MX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. La tasa de error de clasificación se define como la relación entre el número de muestras clasificadas incorrectamente y el número total de muestras, que puede calcular el clasificador. </a:t>
            </a:r>
          </a:p>
          <a:p>
            <a:pPr algn="just"/>
            <a:endParaRPr lang="es-MX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s-CO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algoritmo propuesto (CBGWO) se compara con BGWO1, BGWO2, BPSO y GA. Con una población N de 300, y un máximo número de iteraciones T de 100. </a:t>
            </a:r>
          </a:p>
        </p:txBody>
      </p:sp>
    </p:spTree>
    <p:extLst>
      <p:ext uri="{BB962C8B-B14F-4D97-AF65-F5344CB8AC3E}">
        <p14:creationId xmlns:p14="http://schemas.microsoft.com/office/powerpoint/2010/main" val="3476214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CBGWO for Feature Selection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869268" y="900486"/>
            <a:ext cx="104502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latin typeface="Martel-Regular"/>
              </a:rPr>
              <a:t>Aplicación de CBGWO para selección de características</a:t>
            </a:r>
            <a:endParaRPr lang="es-CO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A6AE9D4C-B236-B5E2-9617-5089B83E8934}"/>
                  </a:ext>
                </a:extLst>
              </p:cNvPr>
              <p:cNvSpPr txBox="1"/>
              <p:nvPr/>
            </p:nvSpPr>
            <p:spPr>
              <a:xfrm>
                <a:off x="1216843" y="2044203"/>
                <a:ext cx="9755132" cy="6189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𝐸𝑥𝑎𝑐𝑡𝑖𝑡𝑢𝑑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𝑙𝑎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𝑐𝑙𝑎𝑠𝑖𝑓𝑖𝑐𝑎𝑐𝑖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ó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s-CO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CO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𝑁𝑢𝑚𝑒𝑟𝑜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𝑑𝑒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𝑚𝑢𝑒𝑠𝑡𝑟𝑎𝑠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𝑐𝑜𝑟𝑟𝑒𝑐𝑡𝑎𝑚𝑒𝑛𝑡𝑒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𝑐𝑙𝑎𝑠𝑖𝑓𝑖𝑐𝑎𝑑𝑎𝑠</m:t>
                          </m:r>
                        </m:num>
                        <m:den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𝑁𝑢𝑚𝑒𝑟𝑜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𝑑𝑒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𝑚𝑢𝑒𝑠𝑡𝑟𝑎𝑠</m:t>
                          </m:r>
                        </m:den>
                      </m:f>
                      <m:r>
                        <a:rPr lang="es-CO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s-CO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100</m:t>
                      </m:r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A6AE9D4C-B236-B5E2-9617-5089B83E89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843" y="2044203"/>
                <a:ext cx="9755132" cy="61895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3550E108-D5AC-271E-64BF-25C2DA4D5189}"/>
                  </a:ext>
                </a:extLst>
              </p:cNvPr>
              <p:cNvSpPr txBox="1"/>
              <p:nvPr/>
            </p:nvSpPr>
            <p:spPr>
              <a:xfrm>
                <a:off x="1657054" y="3119524"/>
                <a:ext cx="8874711" cy="6154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i="1" smtClean="0">
                          <a:latin typeface="Cambria Math" panose="02040503050406030204" pitchFamily="18" charset="0"/>
                        </a:rPr>
                        <m:t>𝑃𝑟𝑒𝑐𝑖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𝑠𝑖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ó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s-CO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CO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es-CO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es-C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den>
                      </m:f>
                    </m:oMath>
                  </m:oMathPara>
                </a14:m>
                <a:endParaRPr lang="es-CO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3550E108-D5AC-271E-64BF-25C2DA4D51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7054" y="3119524"/>
                <a:ext cx="8874711" cy="61549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CE3E37D8-219A-0FFF-829C-571164F09C5B}"/>
                  </a:ext>
                </a:extLst>
              </p:cNvPr>
              <p:cNvSpPr txBox="1"/>
              <p:nvPr/>
            </p:nvSpPr>
            <p:spPr>
              <a:xfrm>
                <a:off x="1657054" y="4240819"/>
                <a:ext cx="8874711" cy="6173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𝑀𝑒𝑑𝑖𝑑𝑎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s-CO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CO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CO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s-C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es-CO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es-C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s-CO" i="1"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es-CO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s-C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den>
                      </m:f>
                    </m:oMath>
                  </m:oMathPara>
                </a14:m>
                <a:endParaRPr lang="es-CO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CE3E37D8-219A-0FFF-829C-571164F09C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7054" y="4240819"/>
                <a:ext cx="8874711" cy="61734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CB466042-B75B-6CA9-EFDB-210EF404EEED}"/>
                  </a:ext>
                </a:extLst>
              </p:cNvPr>
              <p:cNvSpPr txBox="1"/>
              <p:nvPr/>
            </p:nvSpPr>
            <p:spPr>
              <a:xfrm>
                <a:off x="1657053" y="5364037"/>
                <a:ext cx="8874711" cy="7500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𝑀𝐶𝐶</m:t>
                      </m:r>
                      <m:r>
                        <a:rPr lang="es-CO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CO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CO" b="0" i="1" smtClean="0">
                              <a:latin typeface="Cambria Math" panose="02040503050406030204" pitchFamily="18" charset="0"/>
                            </a:rPr>
                            <m:t>𝑇𝑁</m:t>
                          </m:r>
                          <m:r>
                            <a:rPr lang="es-CO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s-C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𝑇𝑃</m:t>
                          </m:r>
                          <m:r>
                            <a:rPr lang="es-C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s-C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𝐹𝑁</m:t>
                          </m:r>
                          <m:r>
                            <a:rPr lang="es-C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s-C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𝐹𝑃</m:t>
                          </m:r>
                          <m:r>
                            <a:rPr lang="es-C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s-CO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d>
                                <m:dPr>
                                  <m:ctrlPr>
                                    <a:rPr lang="es-CO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CO" b="0" i="1" smtClean="0">
                                      <a:latin typeface="Cambria Math" panose="02040503050406030204" pitchFamily="18" charset="0"/>
                                    </a:rPr>
                                    <m:t>𝑇𝑃</m:t>
                                  </m:r>
                                  <m:r>
                                    <a:rPr lang="es-CO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s-CO" b="0" i="1" smtClean="0">
                                      <a:latin typeface="Cambria Math" panose="02040503050406030204" pitchFamily="18" charset="0"/>
                                    </a:rPr>
                                    <m:t>𝐹𝑃</m:t>
                                  </m:r>
                                </m:e>
                              </m:d>
                              <m:d>
                                <m:dPr>
                                  <m:ctrlPr>
                                    <a:rPr lang="es-CO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𝑇𝑃</m:t>
                                  </m:r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s-CO" b="0" i="1" smtClean="0">
                                      <a:latin typeface="Cambria Math" panose="02040503050406030204" pitchFamily="18" charset="0"/>
                                    </a:rPr>
                                    <m:t>𝐹𝑁</m:t>
                                  </m:r>
                                </m:e>
                              </m:d>
                              <m:d>
                                <m:dPr>
                                  <m:ctrlPr>
                                    <a:rPr lang="es-CO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  <m:r>
                                    <a:rPr lang="es-CO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𝐹𝑃</m:t>
                                  </m:r>
                                </m:e>
                              </m:d>
                              <m:d>
                                <m:dPr>
                                  <m:ctrlPr>
                                    <a:rPr lang="es-CO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  <m:r>
                                    <a:rPr lang="es-CO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s-CO" i="1">
                                      <a:latin typeface="Cambria Math" panose="02040503050406030204" pitchFamily="18" charset="0"/>
                                    </a:rPr>
                                    <m:t>𝐹𝑁</m:t>
                                  </m:r>
                                </m:e>
                              </m:d>
                            </m:e>
                          </m:rad>
                          <m:r>
                            <a:rPr lang="es-CO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den>
                      </m:f>
                    </m:oMath>
                  </m:oMathPara>
                </a14:m>
                <a:endParaRPr lang="es-CO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CB466042-B75B-6CA9-EFDB-210EF404EE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7053" y="5364037"/>
                <a:ext cx="8874711" cy="75007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4324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CBGWO for Feature Selection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869268" y="975540"/>
            <a:ext cx="104502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latin typeface="Martel-Regular"/>
              </a:rPr>
              <a:t>Resultados</a:t>
            </a:r>
            <a:endParaRPr lang="es-CO" sz="2000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B3CA101-F377-10DE-D10F-D205275D7A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667" y="1586068"/>
            <a:ext cx="10849490" cy="503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423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CBGWO for Feature Selection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869268" y="975540"/>
            <a:ext cx="104502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latin typeface="Martel-Regular"/>
              </a:rPr>
              <a:t>Resultados</a:t>
            </a:r>
            <a:endParaRPr lang="es-CO" sz="2000" b="1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7DA1BAE-FDD2-C416-64FC-17CD276F95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" y="1664305"/>
            <a:ext cx="12188825" cy="421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492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CBGWO for Feature Selection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869268" y="975540"/>
            <a:ext cx="104502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latin typeface="Martel-Regular"/>
              </a:rPr>
              <a:t>Resultados</a:t>
            </a:r>
            <a:endParaRPr lang="es-CO" sz="2000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E814D9E-BC37-A171-5699-9F910B50C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5102"/>
            <a:ext cx="12188825" cy="415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242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5CA0CA1-B8C5-5587-CA7B-E0FED9D74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615" y="546265"/>
            <a:ext cx="10055593" cy="625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369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62B26486-3652-20CC-B4A0-0A5EC4882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0" y="0"/>
            <a:ext cx="12170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677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00C91065-4DD4-5BA2-ECC4-B32A23224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2813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2075D43-200B-4EAA-33E9-F8B01B6D7D9E}"/>
              </a:ext>
            </a:extLst>
          </p:cNvPr>
          <p:cNvSpPr txBox="1"/>
          <p:nvPr/>
        </p:nvSpPr>
        <p:spPr>
          <a:xfrm>
            <a:off x="3860431" y="940122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Inspiración en el fenómeno natural</a:t>
            </a:r>
            <a:endParaRPr lang="es-CO" sz="20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19F155D-6A96-6627-EE53-318737CA617E}"/>
              </a:ext>
            </a:extLst>
          </p:cNvPr>
          <p:cNvSpPr txBox="1"/>
          <p:nvPr/>
        </p:nvSpPr>
        <p:spPr>
          <a:xfrm>
            <a:off x="1128394" y="2653064"/>
            <a:ext cx="4917113" cy="1572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CO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Búsqueda de la presa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MX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Rastreo, persecución y acercamiento a la presa</a:t>
            </a:r>
            <a:endParaRPr lang="es-CO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CO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Rodeo y asedio hasta que deja de moverse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CO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Ataque</a:t>
            </a:r>
          </a:p>
        </p:txBody>
      </p:sp>
      <p:pic>
        <p:nvPicPr>
          <p:cNvPr id="13" name="Imagen 12" descr="Perro parado en dos patas">
            <a:extLst>
              <a:ext uri="{FF2B5EF4-FFF2-40B4-BE49-F238E27FC236}">
                <a16:creationId xmlns:a16="http://schemas.microsoft.com/office/drawing/2014/main" id="{D100F240-4F70-8877-6F44-74A1E31ABE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956" b="6198"/>
          <a:stretch/>
        </p:blipFill>
        <p:spPr>
          <a:xfrm>
            <a:off x="6186704" y="1918952"/>
            <a:ext cx="5882515" cy="387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59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5135F3E-3245-21DD-B01D-6448DF142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2813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8C31878-C84A-9F9F-9B2F-242AB6AE0B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3393" y="1825894"/>
            <a:ext cx="4810450" cy="3864736"/>
          </a:xfrm>
          <a:prstGeom prst="rect">
            <a:avLst/>
          </a:prstGeom>
        </p:spPr>
      </p:pic>
      <p:grpSp>
        <p:nvGrpSpPr>
          <p:cNvPr id="3" name="Group 27">
            <a:extLst>
              <a:ext uri="{FF2B5EF4-FFF2-40B4-BE49-F238E27FC236}">
                <a16:creationId xmlns:a16="http://schemas.microsoft.com/office/drawing/2014/main" id="{CDA3BFB5-9328-F952-5406-AF102E8DB587}"/>
              </a:ext>
            </a:extLst>
          </p:cNvPr>
          <p:cNvGrpSpPr/>
          <p:nvPr/>
        </p:nvGrpSpPr>
        <p:grpSpPr>
          <a:xfrm>
            <a:off x="1023529" y="2421514"/>
            <a:ext cx="3756211" cy="3422837"/>
            <a:chOff x="2564103" y="1440492"/>
            <a:chExt cx="4015794" cy="3658852"/>
          </a:xfrm>
        </p:grpSpPr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EF3C1255-3F62-85D1-71C9-366BFA4A688C}"/>
                </a:ext>
              </a:extLst>
            </p:cNvPr>
            <p:cNvSpPr/>
            <p:nvPr/>
          </p:nvSpPr>
          <p:spPr>
            <a:xfrm rot="10800000">
              <a:off x="2966532" y="3434239"/>
              <a:ext cx="3210935" cy="1482975"/>
            </a:xfrm>
            <a:custGeom>
              <a:avLst/>
              <a:gdLst>
                <a:gd name="connsiteX0" fmla="*/ 2677196 w 5354392"/>
                <a:gd name="connsiteY0" fmla="*/ 1857735 h 1857735"/>
                <a:gd name="connsiteX1" fmla="*/ 561976 w 5354392"/>
                <a:gd name="connsiteY1" fmla="*/ 1330181 h 1857735"/>
                <a:gd name="connsiteX2" fmla="*/ 811207 w 5354392"/>
                <a:gd name="connsiteY2" fmla="*/ 1271422 h 1857735"/>
                <a:gd name="connsiteX3" fmla="*/ 799257 w 5354392"/>
                <a:gd name="connsiteY3" fmla="*/ 1260269 h 1857735"/>
                <a:gd name="connsiteX4" fmla="*/ 536573 w 5354392"/>
                <a:gd name="connsiteY4" fmla="*/ 1322200 h 1857735"/>
                <a:gd name="connsiteX5" fmla="*/ 0 w 5354392"/>
                <a:gd name="connsiteY5" fmla="*/ 631185 h 1857735"/>
                <a:gd name="connsiteX6" fmla="*/ 2677196 w 5354392"/>
                <a:gd name="connsiteY6" fmla="*/ 0 h 1857735"/>
                <a:gd name="connsiteX7" fmla="*/ 5354392 w 5354392"/>
                <a:gd name="connsiteY7" fmla="*/ 631185 h 1857735"/>
                <a:gd name="connsiteX8" fmla="*/ 4817819 w 5354392"/>
                <a:gd name="connsiteY8" fmla="*/ 1322200 h 1857735"/>
                <a:gd name="connsiteX9" fmla="*/ 4504339 w 5354392"/>
                <a:gd name="connsiteY9" fmla="*/ 1248293 h 1857735"/>
                <a:gd name="connsiteX10" fmla="*/ 4486713 w 5354392"/>
                <a:gd name="connsiteY10" fmla="*/ 1258108 h 1857735"/>
                <a:gd name="connsiteX11" fmla="*/ 4792416 w 5354392"/>
                <a:gd name="connsiteY11" fmla="*/ 1330181 h 1857735"/>
                <a:gd name="connsiteX0" fmla="*/ 2677196 w 5354392"/>
                <a:gd name="connsiteY0" fmla="*/ 1857735 h 1857735"/>
                <a:gd name="connsiteX1" fmla="*/ 561976 w 5354392"/>
                <a:gd name="connsiteY1" fmla="*/ 1330181 h 1857735"/>
                <a:gd name="connsiteX2" fmla="*/ 811207 w 5354392"/>
                <a:gd name="connsiteY2" fmla="*/ 1271422 h 1857735"/>
                <a:gd name="connsiteX3" fmla="*/ 799257 w 5354392"/>
                <a:gd name="connsiteY3" fmla="*/ 1260269 h 1857735"/>
                <a:gd name="connsiteX4" fmla="*/ 536573 w 5354392"/>
                <a:gd name="connsiteY4" fmla="*/ 1322200 h 1857735"/>
                <a:gd name="connsiteX5" fmla="*/ 0 w 5354392"/>
                <a:gd name="connsiteY5" fmla="*/ 631185 h 1857735"/>
                <a:gd name="connsiteX6" fmla="*/ 2677196 w 5354392"/>
                <a:gd name="connsiteY6" fmla="*/ 0 h 1857735"/>
                <a:gd name="connsiteX7" fmla="*/ 5354392 w 5354392"/>
                <a:gd name="connsiteY7" fmla="*/ 631185 h 1857735"/>
                <a:gd name="connsiteX8" fmla="*/ 4817819 w 5354392"/>
                <a:gd name="connsiteY8" fmla="*/ 1322200 h 1857735"/>
                <a:gd name="connsiteX9" fmla="*/ 4504339 w 5354392"/>
                <a:gd name="connsiteY9" fmla="*/ 1248293 h 1857735"/>
                <a:gd name="connsiteX10" fmla="*/ 4792416 w 5354392"/>
                <a:gd name="connsiteY10" fmla="*/ 1330181 h 1857735"/>
                <a:gd name="connsiteX11" fmla="*/ 2677196 w 5354392"/>
                <a:gd name="connsiteY11" fmla="*/ 1857735 h 1857735"/>
                <a:gd name="connsiteX0" fmla="*/ 2677196 w 5354392"/>
                <a:gd name="connsiteY0" fmla="*/ 1857735 h 1857735"/>
                <a:gd name="connsiteX1" fmla="*/ 561976 w 5354392"/>
                <a:gd name="connsiteY1" fmla="*/ 1330181 h 1857735"/>
                <a:gd name="connsiteX2" fmla="*/ 811207 w 5354392"/>
                <a:gd name="connsiteY2" fmla="*/ 1271422 h 1857735"/>
                <a:gd name="connsiteX3" fmla="*/ 799257 w 5354392"/>
                <a:gd name="connsiteY3" fmla="*/ 1260269 h 1857735"/>
                <a:gd name="connsiteX4" fmla="*/ 536573 w 5354392"/>
                <a:gd name="connsiteY4" fmla="*/ 1322200 h 1857735"/>
                <a:gd name="connsiteX5" fmla="*/ 0 w 5354392"/>
                <a:gd name="connsiteY5" fmla="*/ 631185 h 1857735"/>
                <a:gd name="connsiteX6" fmla="*/ 2677196 w 5354392"/>
                <a:gd name="connsiteY6" fmla="*/ 0 h 1857735"/>
                <a:gd name="connsiteX7" fmla="*/ 5354392 w 5354392"/>
                <a:gd name="connsiteY7" fmla="*/ 631185 h 1857735"/>
                <a:gd name="connsiteX8" fmla="*/ 4817819 w 5354392"/>
                <a:gd name="connsiteY8" fmla="*/ 1322200 h 1857735"/>
                <a:gd name="connsiteX9" fmla="*/ 4792416 w 5354392"/>
                <a:gd name="connsiteY9" fmla="*/ 1330181 h 1857735"/>
                <a:gd name="connsiteX10" fmla="*/ 2677196 w 5354392"/>
                <a:gd name="connsiteY10" fmla="*/ 1857735 h 1857735"/>
                <a:gd name="connsiteX0" fmla="*/ 2677196 w 5354392"/>
                <a:gd name="connsiteY0" fmla="*/ 1857735 h 1857735"/>
                <a:gd name="connsiteX1" fmla="*/ 561976 w 5354392"/>
                <a:gd name="connsiteY1" fmla="*/ 1330181 h 1857735"/>
                <a:gd name="connsiteX2" fmla="*/ 811207 w 5354392"/>
                <a:gd name="connsiteY2" fmla="*/ 1271422 h 1857735"/>
                <a:gd name="connsiteX3" fmla="*/ 799257 w 5354392"/>
                <a:gd name="connsiteY3" fmla="*/ 1260269 h 1857735"/>
                <a:gd name="connsiteX4" fmla="*/ 536573 w 5354392"/>
                <a:gd name="connsiteY4" fmla="*/ 1322200 h 1857735"/>
                <a:gd name="connsiteX5" fmla="*/ 0 w 5354392"/>
                <a:gd name="connsiteY5" fmla="*/ 631185 h 1857735"/>
                <a:gd name="connsiteX6" fmla="*/ 2677196 w 5354392"/>
                <a:gd name="connsiteY6" fmla="*/ 0 h 1857735"/>
                <a:gd name="connsiteX7" fmla="*/ 5354392 w 5354392"/>
                <a:gd name="connsiteY7" fmla="*/ 631185 h 1857735"/>
                <a:gd name="connsiteX8" fmla="*/ 4817819 w 5354392"/>
                <a:gd name="connsiteY8" fmla="*/ 1322200 h 1857735"/>
                <a:gd name="connsiteX9" fmla="*/ 2677196 w 5354392"/>
                <a:gd name="connsiteY9" fmla="*/ 1857735 h 1857735"/>
                <a:gd name="connsiteX0" fmla="*/ 2677196 w 5354392"/>
                <a:gd name="connsiteY0" fmla="*/ 1857735 h 1857735"/>
                <a:gd name="connsiteX1" fmla="*/ 561976 w 5354392"/>
                <a:gd name="connsiteY1" fmla="*/ 1330181 h 1857735"/>
                <a:gd name="connsiteX2" fmla="*/ 811207 w 5354392"/>
                <a:gd name="connsiteY2" fmla="*/ 1271422 h 1857735"/>
                <a:gd name="connsiteX3" fmla="*/ 536573 w 5354392"/>
                <a:gd name="connsiteY3" fmla="*/ 1322200 h 1857735"/>
                <a:gd name="connsiteX4" fmla="*/ 0 w 5354392"/>
                <a:gd name="connsiteY4" fmla="*/ 631185 h 1857735"/>
                <a:gd name="connsiteX5" fmla="*/ 2677196 w 5354392"/>
                <a:gd name="connsiteY5" fmla="*/ 0 h 1857735"/>
                <a:gd name="connsiteX6" fmla="*/ 5354392 w 5354392"/>
                <a:gd name="connsiteY6" fmla="*/ 631185 h 1857735"/>
                <a:gd name="connsiteX7" fmla="*/ 4817819 w 5354392"/>
                <a:gd name="connsiteY7" fmla="*/ 1322200 h 1857735"/>
                <a:gd name="connsiteX8" fmla="*/ 2677196 w 5354392"/>
                <a:gd name="connsiteY8" fmla="*/ 1857735 h 1857735"/>
                <a:gd name="connsiteX0" fmla="*/ 2677196 w 5354392"/>
                <a:gd name="connsiteY0" fmla="*/ 1857735 h 1857735"/>
                <a:gd name="connsiteX1" fmla="*/ 561976 w 5354392"/>
                <a:gd name="connsiteY1" fmla="*/ 1330181 h 1857735"/>
                <a:gd name="connsiteX2" fmla="*/ 536573 w 5354392"/>
                <a:gd name="connsiteY2" fmla="*/ 1322200 h 1857735"/>
                <a:gd name="connsiteX3" fmla="*/ 0 w 5354392"/>
                <a:gd name="connsiteY3" fmla="*/ 631185 h 1857735"/>
                <a:gd name="connsiteX4" fmla="*/ 2677196 w 5354392"/>
                <a:gd name="connsiteY4" fmla="*/ 0 h 1857735"/>
                <a:gd name="connsiteX5" fmla="*/ 5354392 w 5354392"/>
                <a:gd name="connsiteY5" fmla="*/ 631185 h 1857735"/>
                <a:gd name="connsiteX6" fmla="*/ 4817819 w 5354392"/>
                <a:gd name="connsiteY6" fmla="*/ 1322200 h 1857735"/>
                <a:gd name="connsiteX7" fmla="*/ 2677196 w 5354392"/>
                <a:gd name="connsiteY7" fmla="*/ 1857735 h 1857735"/>
                <a:gd name="connsiteX0" fmla="*/ 2677196 w 5354392"/>
                <a:gd name="connsiteY0" fmla="*/ 1857735 h 1857735"/>
                <a:gd name="connsiteX1" fmla="*/ 536573 w 5354392"/>
                <a:gd name="connsiteY1" fmla="*/ 1322200 h 1857735"/>
                <a:gd name="connsiteX2" fmla="*/ 0 w 5354392"/>
                <a:gd name="connsiteY2" fmla="*/ 631185 h 1857735"/>
                <a:gd name="connsiteX3" fmla="*/ 2677196 w 5354392"/>
                <a:gd name="connsiteY3" fmla="*/ 0 h 1857735"/>
                <a:gd name="connsiteX4" fmla="*/ 5354392 w 5354392"/>
                <a:gd name="connsiteY4" fmla="*/ 631185 h 1857735"/>
                <a:gd name="connsiteX5" fmla="*/ 4817819 w 5354392"/>
                <a:gd name="connsiteY5" fmla="*/ 1322200 h 1857735"/>
                <a:gd name="connsiteX6" fmla="*/ 2677196 w 5354392"/>
                <a:gd name="connsiteY6" fmla="*/ 1857735 h 1857735"/>
                <a:gd name="connsiteX0" fmla="*/ 2677196 w 4817819"/>
                <a:gd name="connsiteY0" fmla="*/ 1857735 h 1857735"/>
                <a:gd name="connsiteX1" fmla="*/ 536573 w 4817819"/>
                <a:gd name="connsiteY1" fmla="*/ 1322200 h 1857735"/>
                <a:gd name="connsiteX2" fmla="*/ 0 w 4817819"/>
                <a:gd name="connsiteY2" fmla="*/ 631185 h 1857735"/>
                <a:gd name="connsiteX3" fmla="*/ 2677196 w 4817819"/>
                <a:gd name="connsiteY3" fmla="*/ 0 h 1857735"/>
                <a:gd name="connsiteX4" fmla="*/ 4817819 w 4817819"/>
                <a:gd name="connsiteY4" fmla="*/ 1322200 h 1857735"/>
                <a:gd name="connsiteX5" fmla="*/ 2677196 w 4817819"/>
                <a:gd name="connsiteY5" fmla="*/ 1857735 h 1857735"/>
                <a:gd name="connsiteX0" fmla="*/ 2140623 w 4281246"/>
                <a:gd name="connsiteY0" fmla="*/ 1857735 h 1857735"/>
                <a:gd name="connsiteX1" fmla="*/ 0 w 4281246"/>
                <a:gd name="connsiteY1" fmla="*/ 1322200 h 1857735"/>
                <a:gd name="connsiteX2" fmla="*/ 2140623 w 4281246"/>
                <a:gd name="connsiteY2" fmla="*/ 0 h 1857735"/>
                <a:gd name="connsiteX3" fmla="*/ 4281246 w 4281246"/>
                <a:gd name="connsiteY3" fmla="*/ 1322200 h 1857735"/>
                <a:gd name="connsiteX4" fmla="*/ 2140623 w 4281246"/>
                <a:gd name="connsiteY4" fmla="*/ 1857735 h 1857735"/>
                <a:gd name="connsiteX0" fmla="*/ 2140623 w 4281246"/>
                <a:gd name="connsiteY0" fmla="*/ 1654535 h 1654535"/>
                <a:gd name="connsiteX1" fmla="*/ 0 w 4281246"/>
                <a:gd name="connsiteY1" fmla="*/ 1119000 h 1654535"/>
                <a:gd name="connsiteX2" fmla="*/ 2108873 w 4281246"/>
                <a:gd name="connsiteY2" fmla="*/ 0 h 1654535"/>
                <a:gd name="connsiteX3" fmla="*/ 4281246 w 4281246"/>
                <a:gd name="connsiteY3" fmla="*/ 1119000 h 1654535"/>
                <a:gd name="connsiteX4" fmla="*/ 2140623 w 4281246"/>
                <a:gd name="connsiteY4" fmla="*/ 1654535 h 165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1246" h="1654535">
                  <a:moveTo>
                    <a:pt x="2140623" y="1654535"/>
                  </a:moveTo>
                  <a:lnTo>
                    <a:pt x="0" y="1119000"/>
                  </a:lnTo>
                  <a:lnTo>
                    <a:pt x="2108873" y="0"/>
                  </a:lnTo>
                  <a:lnTo>
                    <a:pt x="4281246" y="1119000"/>
                  </a:lnTo>
                  <a:lnTo>
                    <a:pt x="2140623" y="1654535"/>
                  </a:lnTo>
                  <a:close/>
                </a:path>
              </a:pathLst>
            </a:custGeom>
            <a:solidFill>
              <a:srgbClr val="0048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" name="Freeform: Shape 14">
              <a:extLst>
                <a:ext uri="{FF2B5EF4-FFF2-40B4-BE49-F238E27FC236}">
                  <a16:creationId xmlns:a16="http://schemas.microsoft.com/office/drawing/2014/main" id="{B5150525-B497-C47C-0CC7-893168E0885A}"/>
                </a:ext>
              </a:extLst>
            </p:cNvPr>
            <p:cNvSpPr/>
            <p:nvPr/>
          </p:nvSpPr>
          <p:spPr>
            <a:xfrm rot="10800000">
              <a:off x="3498293" y="2771494"/>
              <a:ext cx="2142674" cy="1154131"/>
            </a:xfrm>
            <a:custGeom>
              <a:avLst/>
              <a:gdLst>
                <a:gd name="connsiteX0" fmla="*/ 1951263 w 3902523"/>
                <a:gd name="connsiteY0" fmla="*/ 1516248 h 1516248"/>
                <a:gd name="connsiteX1" fmla="*/ 525976 w 3902523"/>
                <a:gd name="connsiteY1" fmla="*/ 1160769 h 1516248"/>
                <a:gd name="connsiteX2" fmla="*/ 724017 w 3902523"/>
                <a:gd name="connsiteY2" fmla="*/ 1114983 h 1516248"/>
                <a:gd name="connsiteX3" fmla="*/ 718983 w 3902523"/>
                <a:gd name="connsiteY3" fmla="*/ 1109797 h 1516248"/>
                <a:gd name="connsiteX4" fmla="*/ 519650 w 3902523"/>
                <a:gd name="connsiteY4" fmla="*/ 1155882 h 1516248"/>
                <a:gd name="connsiteX5" fmla="*/ 0 w 3902523"/>
                <a:gd name="connsiteY5" fmla="*/ 486661 h 1516248"/>
                <a:gd name="connsiteX6" fmla="*/ 1951262 w 3902523"/>
                <a:gd name="connsiteY6" fmla="*/ 0 h 1516248"/>
                <a:gd name="connsiteX7" fmla="*/ 3902523 w 3902523"/>
                <a:gd name="connsiteY7" fmla="*/ 486661 h 1516248"/>
                <a:gd name="connsiteX8" fmla="*/ 3382874 w 3902523"/>
                <a:gd name="connsiteY8" fmla="*/ 1155882 h 1516248"/>
                <a:gd name="connsiteX9" fmla="*/ 3184027 w 3902523"/>
                <a:gd name="connsiteY9" fmla="*/ 1109910 h 1516248"/>
                <a:gd name="connsiteX10" fmla="*/ 3175851 w 3902523"/>
                <a:gd name="connsiteY10" fmla="*/ 1114370 h 1516248"/>
                <a:gd name="connsiteX11" fmla="*/ 3376548 w 3902523"/>
                <a:gd name="connsiteY11" fmla="*/ 1160770 h 1516248"/>
                <a:gd name="connsiteX0" fmla="*/ 1951263 w 3902523"/>
                <a:gd name="connsiteY0" fmla="*/ 1516248 h 1516248"/>
                <a:gd name="connsiteX1" fmla="*/ 525976 w 3902523"/>
                <a:gd name="connsiteY1" fmla="*/ 1160769 h 1516248"/>
                <a:gd name="connsiteX2" fmla="*/ 724017 w 3902523"/>
                <a:gd name="connsiteY2" fmla="*/ 1114983 h 1516248"/>
                <a:gd name="connsiteX3" fmla="*/ 718983 w 3902523"/>
                <a:gd name="connsiteY3" fmla="*/ 1109797 h 1516248"/>
                <a:gd name="connsiteX4" fmla="*/ 519650 w 3902523"/>
                <a:gd name="connsiteY4" fmla="*/ 1155882 h 1516248"/>
                <a:gd name="connsiteX5" fmla="*/ 0 w 3902523"/>
                <a:gd name="connsiteY5" fmla="*/ 486661 h 1516248"/>
                <a:gd name="connsiteX6" fmla="*/ 1951262 w 3902523"/>
                <a:gd name="connsiteY6" fmla="*/ 0 h 1516248"/>
                <a:gd name="connsiteX7" fmla="*/ 3902523 w 3902523"/>
                <a:gd name="connsiteY7" fmla="*/ 486661 h 1516248"/>
                <a:gd name="connsiteX8" fmla="*/ 3382874 w 3902523"/>
                <a:gd name="connsiteY8" fmla="*/ 1155882 h 1516248"/>
                <a:gd name="connsiteX9" fmla="*/ 3184027 w 3902523"/>
                <a:gd name="connsiteY9" fmla="*/ 1109910 h 1516248"/>
                <a:gd name="connsiteX10" fmla="*/ 3376548 w 3902523"/>
                <a:gd name="connsiteY10" fmla="*/ 1160770 h 1516248"/>
                <a:gd name="connsiteX11" fmla="*/ 1951263 w 3902523"/>
                <a:gd name="connsiteY11" fmla="*/ 1516248 h 1516248"/>
                <a:gd name="connsiteX0" fmla="*/ 1951263 w 3902523"/>
                <a:gd name="connsiteY0" fmla="*/ 1516248 h 1516248"/>
                <a:gd name="connsiteX1" fmla="*/ 525976 w 3902523"/>
                <a:gd name="connsiteY1" fmla="*/ 1160769 h 1516248"/>
                <a:gd name="connsiteX2" fmla="*/ 724017 w 3902523"/>
                <a:gd name="connsiteY2" fmla="*/ 1114983 h 1516248"/>
                <a:gd name="connsiteX3" fmla="*/ 718983 w 3902523"/>
                <a:gd name="connsiteY3" fmla="*/ 1109797 h 1516248"/>
                <a:gd name="connsiteX4" fmla="*/ 519650 w 3902523"/>
                <a:gd name="connsiteY4" fmla="*/ 1155882 h 1516248"/>
                <a:gd name="connsiteX5" fmla="*/ 0 w 3902523"/>
                <a:gd name="connsiteY5" fmla="*/ 486661 h 1516248"/>
                <a:gd name="connsiteX6" fmla="*/ 1951262 w 3902523"/>
                <a:gd name="connsiteY6" fmla="*/ 0 h 1516248"/>
                <a:gd name="connsiteX7" fmla="*/ 3902523 w 3902523"/>
                <a:gd name="connsiteY7" fmla="*/ 486661 h 1516248"/>
                <a:gd name="connsiteX8" fmla="*/ 3382874 w 3902523"/>
                <a:gd name="connsiteY8" fmla="*/ 1155882 h 1516248"/>
                <a:gd name="connsiteX9" fmla="*/ 3376548 w 3902523"/>
                <a:gd name="connsiteY9" fmla="*/ 1160770 h 1516248"/>
                <a:gd name="connsiteX10" fmla="*/ 1951263 w 3902523"/>
                <a:gd name="connsiteY10" fmla="*/ 1516248 h 1516248"/>
                <a:gd name="connsiteX0" fmla="*/ 1951263 w 3902523"/>
                <a:gd name="connsiteY0" fmla="*/ 1516248 h 1516248"/>
                <a:gd name="connsiteX1" fmla="*/ 525976 w 3902523"/>
                <a:gd name="connsiteY1" fmla="*/ 1160769 h 1516248"/>
                <a:gd name="connsiteX2" fmla="*/ 724017 w 3902523"/>
                <a:gd name="connsiteY2" fmla="*/ 1114983 h 1516248"/>
                <a:gd name="connsiteX3" fmla="*/ 718983 w 3902523"/>
                <a:gd name="connsiteY3" fmla="*/ 1109797 h 1516248"/>
                <a:gd name="connsiteX4" fmla="*/ 519650 w 3902523"/>
                <a:gd name="connsiteY4" fmla="*/ 1155882 h 1516248"/>
                <a:gd name="connsiteX5" fmla="*/ 0 w 3902523"/>
                <a:gd name="connsiteY5" fmla="*/ 486661 h 1516248"/>
                <a:gd name="connsiteX6" fmla="*/ 1951262 w 3902523"/>
                <a:gd name="connsiteY6" fmla="*/ 0 h 1516248"/>
                <a:gd name="connsiteX7" fmla="*/ 3902523 w 3902523"/>
                <a:gd name="connsiteY7" fmla="*/ 486661 h 1516248"/>
                <a:gd name="connsiteX8" fmla="*/ 3382874 w 3902523"/>
                <a:gd name="connsiteY8" fmla="*/ 1155882 h 1516248"/>
                <a:gd name="connsiteX9" fmla="*/ 1951263 w 3902523"/>
                <a:gd name="connsiteY9" fmla="*/ 1516248 h 1516248"/>
                <a:gd name="connsiteX0" fmla="*/ 1951263 w 3902523"/>
                <a:gd name="connsiteY0" fmla="*/ 1516248 h 1516248"/>
                <a:gd name="connsiteX1" fmla="*/ 525976 w 3902523"/>
                <a:gd name="connsiteY1" fmla="*/ 1160769 h 1516248"/>
                <a:gd name="connsiteX2" fmla="*/ 724017 w 3902523"/>
                <a:gd name="connsiteY2" fmla="*/ 1114983 h 1516248"/>
                <a:gd name="connsiteX3" fmla="*/ 519650 w 3902523"/>
                <a:gd name="connsiteY3" fmla="*/ 1155882 h 1516248"/>
                <a:gd name="connsiteX4" fmla="*/ 0 w 3902523"/>
                <a:gd name="connsiteY4" fmla="*/ 486661 h 1516248"/>
                <a:gd name="connsiteX5" fmla="*/ 1951262 w 3902523"/>
                <a:gd name="connsiteY5" fmla="*/ 0 h 1516248"/>
                <a:gd name="connsiteX6" fmla="*/ 3902523 w 3902523"/>
                <a:gd name="connsiteY6" fmla="*/ 486661 h 1516248"/>
                <a:gd name="connsiteX7" fmla="*/ 3382874 w 3902523"/>
                <a:gd name="connsiteY7" fmla="*/ 1155882 h 1516248"/>
                <a:gd name="connsiteX8" fmla="*/ 1951263 w 3902523"/>
                <a:gd name="connsiteY8" fmla="*/ 1516248 h 1516248"/>
                <a:gd name="connsiteX0" fmla="*/ 1951263 w 3902523"/>
                <a:gd name="connsiteY0" fmla="*/ 1516248 h 1516248"/>
                <a:gd name="connsiteX1" fmla="*/ 525976 w 3902523"/>
                <a:gd name="connsiteY1" fmla="*/ 1160769 h 1516248"/>
                <a:gd name="connsiteX2" fmla="*/ 519650 w 3902523"/>
                <a:gd name="connsiteY2" fmla="*/ 1155882 h 1516248"/>
                <a:gd name="connsiteX3" fmla="*/ 0 w 3902523"/>
                <a:gd name="connsiteY3" fmla="*/ 486661 h 1516248"/>
                <a:gd name="connsiteX4" fmla="*/ 1951262 w 3902523"/>
                <a:gd name="connsiteY4" fmla="*/ 0 h 1516248"/>
                <a:gd name="connsiteX5" fmla="*/ 3902523 w 3902523"/>
                <a:gd name="connsiteY5" fmla="*/ 486661 h 1516248"/>
                <a:gd name="connsiteX6" fmla="*/ 3382874 w 3902523"/>
                <a:gd name="connsiteY6" fmla="*/ 1155882 h 1516248"/>
                <a:gd name="connsiteX7" fmla="*/ 1951263 w 3902523"/>
                <a:gd name="connsiteY7" fmla="*/ 1516248 h 1516248"/>
                <a:gd name="connsiteX0" fmla="*/ 1951263 w 3902523"/>
                <a:gd name="connsiteY0" fmla="*/ 1516248 h 1516248"/>
                <a:gd name="connsiteX1" fmla="*/ 525976 w 3902523"/>
                <a:gd name="connsiteY1" fmla="*/ 1160769 h 1516248"/>
                <a:gd name="connsiteX2" fmla="*/ 0 w 3902523"/>
                <a:gd name="connsiteY2" fmla="*/ 486661 h 1516248"/>
                <a:gd name="connsiteX3" fmla="*/ 1951262 w 3902523"/>
                <a:gd name="connsiteY3" fmla="*/ 0 h 1516248"/>
                <a:gd name="connsiteX4" fmla="*/ 3902523 w 3902523"/>
                <a:gd name="connsiteY4" fmla="*/ 486661 h 1516248"/>
                <a:gd name="connsiteX5" fmla="*/ 3382874 w 3902523"/>
                <a:gd name="connsiteY5" fmla="*/ 1155882 h 1516248"/>
                <a:gd name="connsiteX6" fmla="*/ 1951263 w 3902523"/>
                <a:gd name="connsiteY6" fmla="*/ 1516248 h 1516248"/>
                <a:gd name="connsiteX0" fmla="*/ 1951263 w 3382874"/>
                <a:gd name="connsiteY0" fmla="*/ 1516248 h 1516248"/>
                <a:gd name="connsiteX1" fmla="*/ 525976 w 3382874"/>
                <a:gd name="connsiteY1" fmla="*/ 1160769 h 1516248"/>
                <a:gd name="connsiteX2" fmla="*/ 0 w 3382874"/>
                <a:gd name="connsiteY2" fmla="*/ 486661 h 1516248"/>
                <a:gd name="connsiteX3" fmla="*/ 1951262 w 3382874"/>
                <a:gd name="connsiteY3" fmla="*/ 0 h 1516248"/>
                <a:gd name="connsiteX4" fmla="*/ 3382874 w 3382874"/>
                <a:gd name="connsiteY4" fmla="*/ 1155882 h 1516248"/>
                <a:gd name="connsiteX5" fmla="*/ 1951263 w 3382874"/>
                <a:gd name="connsiteY5" fmla="*/ 1516248 h 1516248"/>
                <a:gd name="connsiteX0" fmla="*/ 1425287 w 2856898"/>
                <a:gd name="connsiteY0" fmla="*/ 1516248 h 1516248"/>
                <a:gd name="connsiteX1" fmla="*/ 0 w 2856898"/>
                <a:gd name="connsiteY1" fmla="*/ 1160769 h 1516248"/>
                <a:gd name="connsiteX2" fmla="*/ 1425286 w 2856898"/>
                <a:gd name="connsiteY2" fmla="*/ 0 h 1516248"/>
                <a:gd name="connsiteX3" fmla="*/ 2856898 w 2856898"/>
                <a:gd name="connsiteY3" fmla="*/ 1155882 h 1516248"/>
                <a:gd name="connsiteX4" fmla="*/ 1425287 w 2856898"/>
                <a:gd name="connsiteY4" fmla="*/ 1516248 h 1516248"/>
                <a:gd name="connsiteX0" fmla="*/ 1425287 w 2856898"/>
                <a:gd name="connsiteY0" fmla="*/ 1287648 h 1287648"/>
                <a:gd name="connsiteX1" fmla="*/ 0 w 2856898"/>
                <a:gd name="connsiteY1" fmla="*/ 932169 h 1287648"/>
                <a:gd name="connsiteX2" fmla="*/ 1399886 w 2856898"/>
                <a:gd name="connsiteY2" fmla="*/ 0 h 1287648"/>
                <a:gd name="connsiteX3" fmla="*/ 2856898 w 2856898"/>
                <a:gd name="connsiteY3" fmla="*/ 927282 h 1287648"/>
                <a:gd name="connsiteX4" fmla="*/ 1425287 w 2856898"/>
                <a:gd name="connsiteY4" fmla="*/ 1287648 h 1287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6898" h="1287648">
                  <a:moveTo>
                    <a:pt x="1425287" y="1287648"/>
                  </a:moveTo>
                  <a:lnTo>
                    <a:pt x="0" y="932169"/>
                  </a:lnTo>
                  <a:lnTo>
                    <a:pt x="1399886" y="0"/>
                  </a:lnTo>
                  <a:lnTo>
                    <a:pt x="2856898" y="927282"/>
                  </a:lnTo>
                  <a:lnTo>
                    <a:pt x="1425287" y="1287648"/>
                  </a:lnTo>
                  <a:close/>
                </a:path>
              </a:pathLst>
            </a:custGeom>
            <a:solidFill>
              <a:srgbClr val="1500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Freeform: Shape 15">
              <a:extLst>
                <a:ext uri="{FF2B5EF4-FFF2-40B4-BE49-F238E27FC236}">
                  <a16:creationId xmlns:a16="http://schemas.microsoft.com/office/drawing/2014/main" id="{16DFA91E-1B15-81EA-7EE3-7A4DBA9F6C55}"/>
                </a:ext>
              </a:extLst>
            </p:cNvPr>
            <p:cNvSpPr/>
            <p:nvPr/>
          </p:nvSpPr>
          <p:spPr>
            <a:xfrm rot="10800000">
              <a:off x="4040799" y="2105002"/>
              <a:ext cx="1058284" cy="893287"/>
            </a:xfrm>
            <a:custGeom>
              <a:avLst/>
              <a:gdLst>
                <a:gd name="connsiteX0" fmla="*/ 1240077 w 2480154"/>
                <a:gd name="connsiteY0" fmla="*/ 1168078 h 1168078"/>
                <a:gd name="connsiteX1" fmla="*/ 537299 w 2480154"/>
                <a:gd name="connsiteY1" fmla="*/ 992799 h 1168078"/>
                <a:gd name="connsiteX2" fmla="*/ 531810 w 2480154"/>
                <a:gd name="connsiteY2" fmla="*/ 994168 h 1168078"/>
                <a:gd name="connsiteX3" fmla="*/ 0 w 2480154"/>
                <a:gd name="connsiteY3" fmla="*/ 309286 h 1168078"/>
                <a:gd name="connsiteX4" fmla="*/ 1240077 w 2480154"/>
                <a:gd name="connsiteY4" fmla="*/ 0 h 1168078"/>
                <a:gd name="connsiteX5" fmla="*/ 2480154 w 2480154"/>
                <a:gd name="connsiteY5" fmla="*/ 309286 h 1168078"/>
                <a:gd name="connsiteX6" fmla="*/ 1948344 w 2480154"/>
                <a:gd name="connsiteY6" fmla="*/ 994168 h 1168078"/>
                <a:gd name="connsiteX7" fmla="*/ 1942856 w 2480154"/>
                <a:gd name="connsiteY7" fmla="*/ 992799 h 1168078"/>
                <a:gd name="connsiteX0" fmla="*/ 1240077 w 2480154"/>
                <a:gd name="connsiteY0" fmla="*/ 1168078 h 1168078"/>
                <a:gd name="connsiteX1" fmla="*/ 537299 w 2480154"/>
                <a:gd name="connsiteY1" fmla="*/ 992799 h 1168078"/>
                <a:gd name="connsiteX2" fmla="*/ 531810 w 2480154"/>
                <a:gd name="connsiteY2" fmla="*/ 994168 h 1168078"/>
                <a:gd name="connsiteX3" fmla="*/ 0 w 2480154"/>
                <a:gd name="connsiteY3" fmla="*/ 309286 h 1168078"/>
                <a:gd name="connsiteX4" fmla="*/ 1240077 w 2480154"/>
                <a:gd name="connsiteY4" fmla="*/ 0 h 1168078"/>
                <a:gd name="connsiteX5" fmla="*/ 2480154 w 2480154"/>
                <a:gd name="connsiteY5" fmla="*/ 309286 h 1168078"/>
                <a:gd name="connsiteX6" fmla="*/ 1948344 w 2480154"/>
                <a:gd name="connsiteY6" fmla="*/ 994168 h 1168078"/>
                <a:gd name="connsiteX7" fmla="*/ 1240077 w 2480154"/>
                <a:gd name="connsiteY7" fmla="*/ 1168078 h 1168078"/>
                <a:gd name="connsiteX0" fmla="*/ 1240077 w 2480154"/>
                <a:gd name="connsiteY0" fmla="*/ 1168078 h 1168078"/>
                <a:gd name="connsiteX1" fmla="*/ 537299 w 2480154"/>
                <a:gd name="connsiteY1" fmla="*/ 992799 h 1168078"/>
                <a:gd name="connsiteX2" fmla="*/ 0 w 2480154"/>
                <a:gd name="connsiteY2" fmla="*/ 309286 h 1168078"/>
                <a:gd name="connsiteX3" fmla="*/ 1240077 w 2480154"/>
                <a:gd name="connsiteY3" fmla="*/ 0 h 1168078"/>
                <a:gd name="connsiteX4" fmla="*/ 2480154 w 2480154"/>
                <a:gd name="connsiteY4" fmla="*/ 309286 h 1168078"/>
                <a:gd name="connsiteX5" fmla="*/ 1948344 w 2480154"/>
                <a:gd name="connsiteY5" fmla="*/ 994168 h 1168078"/>
                <a:gd name="connsiteX6" fmla="*/ 1240077 w 2480154"/>
                <a:gd name="connsiteY6" fmla="*/ 1168078 h 1168078"/>
                <a:gd name="connsiteX0" fmla="*/ 1240077 w 1948344"/>
                <a:gd name="connsiteY0" fmla="*/ 1168078 h 1168078"/>
                <a:gd name="connsiteX1" fmla="*/ 537299 w 1948344"/>
                <a:gd name="connsiteY1" fmla="*/ 992799 h 1168078"/>
                <a:gd name="connsiteX2" fmla="*/ 0 w 1948344"/>
                <a:gd name="connsiteY2" fmla="*/ 309286 h 1168078"/>
                <a:gd name="connsiteX3" fmla="*/ 1240077 w 1948344"/>
                <a:gd name="connsiteY3" fmla="*/ 0 h 1168078"/>
                <a:gd name="connsiteX4" fmla="*/ 1948344 w 1948344"/>
                <a:gd name="connsiteY4" fmla="*/ 994168 h 1168078"/>
                <a:gd name="connsiteX5" fmla="*/ 1240077 w 1948344"/>
                <a:gd name="connsiteY5" fmla="*/ 1168078 h 1168078"/>
                <a:gd name="connsiteX0" fmla="*/ 702778 w 1411045"/>
                <a:gd name="connsiteY0" fmla="*/ 1168078 h 1168078"/>
                <a:gd name="connsiteX1" fmla="*/ 0 w 1411045"/>
                <a:gd name="connsiteY1" fmla="*/ 992799 h 1168078"/>
                <a:gd name="connsiteX2" fmla="*/ 702778 w 1411045"/>
                <a:gd name="connsiteY2" fmla="*/ 0 h 1168078"/>
                <a:gd name="connsiteX3" fmla="*/ 1411045 w 1411045"/>
                <a:gd name="connsiteY3" fmla="*/ 994168 h 1168078"/>
                <a:gd name="connsiteX4" fmla="*/ 702778 w 1411045"/>
                <a:gd name="connsiteY4" fmla="*/ 1168078 h 1168078"/>
                <a:gd name="connsiteX0" fmla="*/ 702778 w 1411045"/>
                <a:gd name="connsiteY0" fmla="*/ 996628 h 996628"/>
                <a:gd name="connsiteX1" fmla="*/ 0 w 1411045"/>
                <a:gd name="connsiteY1" fmla="*/ 821349 h 996628"/>
                <a:gd name="connsiteX2" fmla="*/ 696428 w 1411045"/>
                <a:gd name="connsiteY2" fmla="*/ 0 h 996628"/>
                <a:gd name="connsiteX3" fmla="*/ 1411045 w 1411045"/>
                <a:gd name="connsiteY3" fmla="*/ 822718 h 996628"/>
                <a:gd name="connsiteX4" fmla="*/ 702778 w 1411045"/>
                <a:gd name="connsiteY4" fmla="*/ 996628 h 996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1045" h="996628">
                  <a:moveTo>
                    <a:pt x="702778" y="996628"/>
                  </a:moveTo>
                  <a:lnTo>
                    <a:pt x="0" y="821349"/>
                  </a:lnTo>
                  <a:lnTo>
                    <a:pt x="696428" y="0"/>
                  </a:lnTo>
                  <a:lnTo>
                    <a:pt x="1411045" y="822718"/>
                  </a:lnTo>
                  <a:lnTo>
                    <a:pt x="702778" y="996628"/>
                  </a:lnTo>
                  <a:close/>
                </a:path>
              </a:pathLst>
            </a:custGeom>
            <a:solidFill>
              <a:srgbClr val="68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19136137-9F62-453B-8920-23B8021B5109}"/>
                </a:ext>
              </a:extLst>
            </p:cNvPr>
            <p:cNvSpPr/>
            <p:nvPr/>
          </p:nvSpPr>
          <p:spPr>
            <a:xfrm>
              <a:off x="2564103" y="3914243"/>
              <a:ext cx="4015794" cy="1185101"/>
            </a:xfrm>
            <a:custGeom>
              <a:avLst/>
              <a:gdLst>
                <a:gd name="connsiteX0" fmla="*/ 4817819 w 5354392"/>
                <a:gd name="connsiteY0" fmla="*/ 0 h 1322200"/>
                <a:gd name="connsiteX1" fmla="*/ 5354392 w 5354392"/>
                <a:gd name="connsiteY1" fmla="*/ 691015 h 1322200"/>
                <a:gd name="connsiteX2" fmla="*/ 2677196 w 5354392"/>
                <a:gd name="connsiteY2" fmla="*/ 1322200 h 1322200"/>
                <a:gd name="connsiteX3" fmla="*/ 0 w 5354392"/>
                <a:gd name="connsiteY3" fmla="*/ 691015 h 1322200"/>
                <a:gd name="connsiteX4" fmla="*/ 536573 w 5354392"/>
                <a:gd name="connsiteY4" fmla="*/ 0 h 1322200"/>
                <a:gd name="connsiteX5" fmla="*/ 2677196 w 5354392"/>
                <a:gd name="connsiteY5" fmla="*/ 504680 h 132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4392" h="1322200">
                  <a:moveTo>
                    <a:pt x="4817819" y="0"/>
                  </a:moveTo>
                  <a:lnTo>
                    <a:pt x="5354392" y="691015"/>
                  </a:lnTo>
                  <a:lnTo>
                    <a:pt x="2677196" y="1322200"/>
                  </a:lnTo>
                  <a:lnTo>
                    <a:pt x="0" y="691015"/>
                  </a:lnTo>
                  <a:lnTo>
                    <a:pt x="536573" y="0"/>
                  </a:lnTo>
                  <a:lnTo>
                    <a:pt x="2677196" y="50468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" name="Freeform: Shape 18">
              <a:extLst>
                <a:ext uri="{FF2B5EF4-FFF2-40B4-BE49-F238E27FC236}">
                  <a16:creationId xmlns:a16="http://schemas.microsoft.com/office/drawing/2014/main" id="{C8A98CF0-3ED2-D3D7-3445-3CC088CBE438}"/>
                </a:ext>
              </a:extLst>
            </p:cNvPr>
            <p:cNvSpPr/>
            <p:nvPr/>
          </p:nvSpPr>
          <p:spPr>
            <a:xfrm>
              <a:off x="3108556" y="3094493"/>
              <a:ext cx="2926892" cy="1036029"/>
            </a:xfrm>
            <a:custGeom>
              <a:avLst/>
              <a:gdLst>
                <a:gd name="connsiteX0" fmla="*/ 3382873 w 3902523"/>
                <a:gd name="connsiteY0" fmla="*/ 0 h 1155882"/>
                <a:gd name="connsiteX1" fmla="*/ 3902523 w 3902523"/>
                <a:gd name="connsiteY1" fmla="*/ 669221 h 1155882"/>
                <a:gd name="connsiteX2" fmla="*/ 1951261 w 3902523"/>
                <a:gd name="connsiteY2" fmla="*/ 1155882 h 1155882"/>
                <a:gd name="connsiteX3" fmla="*/ 0 w 3902523"/>
                <a:gd name="connsiteY3" fmla="*/ 669221 h 1155882"/>
                <a:gd name="connsiteX4" fmla="*/ 519649 w 3902523"/>
                <a:gd name="connsiteY4" fmla="*/ 0 h 1155882"/>
                <a:gd name="connsiteX5" fmla="*/ 1951261 w 3902523"/>
                <a:gd name="connsiteY5" fmla="*/ 330981 h 115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02523" h="1155882">
                  <a:moveTo>
                    <a:pt x="3382873" y="0"/>
                  </a:moveTo>
                  <a:lnTo>
                    <a:pt x="3902523" y="669221"/>
                  </a:lnTo>
                  <a:lnTo>
                    <a:pt x="1951261" y="1155882"/>
                  </a:lnTo>
                  <a:lnTo>
                    <a:pt x="0" y="669221"/>
                  </a:lnTo>
                  <a:lnTo>
                    <a:pt x="519649" y="0"/>
                  </a:lnTo>
                  <a:lnTo>
                    <a:pt x="1951261" y="330981"/>
                  </a:lnTo>
                  <a:close/>
                </a:path>
              </a:pathLst>
            </a:custGeom>
            <a:solidFill>
              <a:srgbClr val="2002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" name="Freeform: Shape 19">
              <a:extLst>
                <a:ext uri="{FF2B5EF4-FFF2-40B4-BE49-F238E27FC236}">
                  <a16:creationId xmlns:a16="http://schemas.microsoft.com/office/drawing/2014/main" id="{48FC8369-D142-16B1-1F06-253AE65EEE13}"/>
                </a:ext>
              </a:extLst>
            </p:cNvPr>
            <p:cNvSpPr/>
            <p:nvPr/>
          </p:nvSpPr>
          <p:spPr>
            <a:xfrm>
              <a:off x="4171598" y="1440492"/>
              <a:ext cx="800805" cy="735589"/>
            </a:xfrm>
            <a:custGeom>
              <a:avLst/>
              <a:gdLst>
                <a:gd name="connsiteX0" fmla="*/ 533870 w 1067740"/>
                <a:gd name="connsiteY0" fmla="*/ 0 h 820687"/>
                <a:gd name="connsiteX1" fmla="*/ 1067740 w 1067740"/>
                <a:gd name="connsiteY1" fmla="*/ 687535 h 820687"/>
                <a:gd name="connsiteX2" fmla="*/ 533870 w 1067740"/>
                <a:gd name="connsiteY2" fmla="*/ 820687 h 820687"/>
                <a:gd name="connsiteX3" fmla="*/ 0 w 1067740"/>
                <a:gd name="connsiteY3" fmla="*/ 687535 h 820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740" h="820687">
                  <a:moveTo>
                    <a:pt x="533870" y="0"/>
                  </a:moveTo>
                  <a:lnTo>
                    <a:pt x="1067740" y="687535"/>
                  </a:lnTo>
                  <a:lnTo>
                    <a:pt x="533870" y="820687"/>
                  </a:lnTo>
                  <a:lnTo>
                    <a:pt x="0" y="687535"/>
                  </a:lnTo>
                  <a:close/>
                </a:path>
              </a:pathLst>
            </a:custGeom>
            <a:solidFill>
              <a:srgbClr val="FFEE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5" name="Freeform: Shape 20">
              <a:extLst>
                <a:ext uri="{FF2B5EF4-FFF2-40B4-BE49-F238E27FC236}">
                  <a16:creationId xmlns:a16="http://schemas.microsoft.com/office/drawing/2014/main" id="{1C24B203-DB49-09A2-B364-AD78636F45EE}"/>
                </a:ext>
              </a:extLst>
            </p:cNvPr>
            <p:cNvSpPr/>
            <p:nvPr/>
          </p:nvSpPr>
          <p:spPr>
            <a:xfrm>
              <a:off x="3641942" y="2260878"/>
              <a:ext cx="1860116" cy="891082"/>
            </a:xfrm>
            <a:custGeom>
              <a:avLst/>
              <a:gdLst>
                <a:gd name="connsiteX0" fmla="*/ 1948344 w 2480154"/>
                <a:gd name="connsiteY0" fmla="*/ 0 h 994168"/>
                <a:gd name="connsiteX1" fmla="*/ 2480154 w 2480154"/>
                <a:gd name="connsiteY1" fmla="*/ 684882 h 994168"/>
                <a:gd name="connsiteX2" fmla="*/ 1240077 w 2480154"/>
                <a:gd name="connsiteY2" fmla="*/ 994168 h 994168"/>
                <a:gd name="connsiteX3" fmla="*/ 0 w 2480154"/>
                <a:gd name="connsiteY3" fmla="*/ 684882 h 994168"/>
                <a:gd name="connsiteX4" fmla="*/ 531810 w 2480154"/>
                <a:gd name="connsiteY4" fmla="*/ 0 h 994168"/>
                <a:gd name="connsiteX5" fmla="*/ 1240077 w 2480154"/>
                <a:gd name="connsiteY5" fmla="*/ 176648 h 99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0154" h="994168">
                  <a:moveTo>
                    <a:pt x="1948344" y="0"/>
                  </a:moveTo>
                  <a:lnTo>
                    <a:pt x="2480154" y="684882"/>
                  </a:lnTo>
                  <a:lnTo>
                    <a:pt x="1240077" y="994168"/>
                  </a:lnTo>
                  <a:lnTo>
                    <a:pt x="0" y="684882"/>
                  </a:lnTo>
                  <a:lnTo>
                    <a:pt x="531810" y="0"/>
                  </a:lnTo>
                  <a:lnTo>
                    <a:pt x="1240077" y="176648"/>
                  </a:lnTo>
                  <a:close/>
                </a:path>
              </a:pathLst>
            </a:cu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Freeform: Shape 21">
              <a:extLst>
                <a:ext uri="{FF2B5EF4-FFF2-40B4-BE49-F238E27FC236}">
                  <a16:creationId xmlns:a16="http://schemas.microsoft.com/office/drawing/2014/main" id="{F2B96FE9-FA9C-F14C-6C80-F186939FDA4B}"/>
                </a:ext>
              </a:extLst>
            </p:cNvPr>
            <p:cNvSpPr/>
            <p:nvPr/>
          </p:nvSpPr>
          <p:spPr>
            <a:xfrm>
              <a:off x="4572000" y="1440492"/>
              <a:ext cx="400403" cy="735589"/>
            </a:xfrm>
            <a:custGeom>
              <a:avLst/>
              <a:gdLst>
                <a:gd name="connsiteX0" fmla="*/ 0 w 533870"/>
                <a:gd name="connsiteY0" fmla="*/ 0 h 820687"/>
                <a:gd name="connsiteX1" fmla="*/ 533870 w 533870"/>
                <a:gd name="connsiteY1" fmla="*/ 687535 h 820687"/>
                <a:gd name="connsiteX2" fmla="*/ 0 w 533870"/>
                <a:gd name="connsiteY2" fmla="*/ 820687 h 820687"/>
                <a:gd name="connsiteX3" fmla="*/ 0 w 533870"/>
                <a:gd name="connsiteY3" fmla="*/ 0 h 820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870" h="820687">
                  <a:moveTo>
                    <a:pt x="0" y="0"/>
                  </a:moveTo>
                  <a:lnTo>
                    <a:pt x="533870" y="687535"/>
                  </a:lnTo>
                  <a:lnTo>
                    <a:pt x="0" y="8206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C7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7" name="Freeform: Shape 22">
              <a:extLst>
                <a:ext uri="{FF2B5EF4-FFF2-40B4-BE49-F238E27FC236}">
                  <a16:creationId xmlns:a16="http://schemas.microsoft.com/office/drawing/2014/main" id="{B3C0A79C-2AF9-ADF5-0D35-F4144478C3C6}"/>
                </a:ext>
              </a:extLst>
            </p:cNvPr>
            <p:cNvSpPr/>
            <p:nvPr/>
          </p:nvSpPr>
          <p:spPr>
            <a:xfrm>
              <a:off x="4572001" y="2260878"/>
              <a:ext cx="930058" cy="891082"/>
            </a:xfrm>
            <a:custGeom>
              <a:avLst/>
              <a:gdLst>
                <a:gd name="connsiteX0" fmla="*/ 708267 w 1240077"/>
                <a:gd name="connsiteY0" fmla="*/ 0 h 994168"/>
                <a:gd name="connsiteX1" fmla="*/ 1240077 w 1240077"/>
                <a:gd name="connsiteY1" fmla="*/ 684882 h 994168"/>
                <a:gd name="connsiteX2" fmla="*/ 0 w 1240077"/>
                <a:gd name="connsiteY2" fmla="*/ 994168 h 994168"/>
                <a:gd name="connsiteX3" fmla="*/ 0 w 1240077"/>
                <a:gd name="connsiteY3" fmla="*/ 176648 h 994168"/>
                <a:gd name="connsiteX4" fmla="*/ 708267 w 1240077"/>
                <a:gd name="connsiteY4" fmla="*/ 0 h 99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0077" h="994168">
                  <a:moveTo>
                    <a:pt x="708267" y="0"/>
                  </a:moveTo>
                  <a:lnTo>
                    <a:pt x="1240077" y="684882"/>
                  </a:lnTo>
                  <a:lnTo>
                    <a:pt x="0" y="994168"/>
                  </a:lnTo>
                  <a:lnTo>
                    <a:pt x="0" y="176648"/>
                  </a:lnTo>
                  <a:lnTo>
                    <a:pt x="708267" y="0"/>
                  </a:lnTo>
                  <a:close/>
                </a:path>
              </a:pathLst>
            </a:custGeom>
            <a:solidFill>
              <a:srgbClr val="A4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8" name="Freeform: Shape 23">
              <a:extLst>
                <a:ext uri="{FF2B5EF4-FFF2-40B4-BE49-F238E27FC236}">
                  <a16:creationId xmlns:a16="http://schemas.microsoft.com/office/drawing/2014/main" id="{2561BCE4-7E4F-23A9-83B2-69F28BF85F49}"/>
                </a:ext>
              </a:extLst>
            </p:cNvPr>
            <p:cNvSpPr/>
            <p:nvPr/>
          </p:nvSpPr>
          <p:spPr>
            <a:xfrm>
              <a:off x="4572001" y="3094493"/>
              <a:ext cx="1463447" cy="1036029"/>
            </a:xfrm>
            <a:custGeom>
              <a:avLst/>
              <a:gdLst>
                <a:gd name="connsiteX0" fmla="*/ 1431613 w 1951263"/>
                <a:gd name="connsiteY0" fmla="*/ 0 h 1155882"/>
                <a:gd name="connsiteX1" fmla="*/ 1951263 w 1951263"/>
                <a:gd name="connsiteY1" fmla="*/ 669221 h 1155882"/>
                <a:gd name="connsiteX2" fmla="*/ 1 w 1951263"/>
                <a:gd name="connsiteY2" fmla="*/ 1155882 h 1155882"/>
                <a:gd name="connsiteX3" fmla="*/ 0 w 1951263"/>
                <a:gd name="connsiteY3" fmla="*/ 1155882 h 1155882"/>
                <a:gd name="connsiteX4" fmla="*/ 0 w 1951263"/>
                <a:gd name="connsiteY4" fmla="*/ 330981 h 1155882"/>
                <a:gd name="connsiteX5" fmla="*/ 1 w 1951263"/>
                <a:gd name="connsiteY5" fmla="*/ 330981 h 1155882"/>
                <a:gd name="connsiteX6" fmla="*/ 1431613 w 1951263"/>
                <a:gd name="connsiteY6" fmla="*/ 0 h 115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1263" h="1155882">
                  <a:moveTo>
                    <a:pt x="1431613" y="0"/>
                  </a:moveTo>
                  <a:lnTo>
                    <a:pt x="1951263" y="669221"/>
                  </a:lnTo>
                  <a:lnTo>
                    <a:pt x="1" y="1155882"/>
                  </a:lnTo>
                  <a:lnTo>
                    <a:pt x="0" y="1155882"/>
                  </a:lnTo>
                  <a:lnTo>
                    <a:pt x="0" y="330981"/>
                  </a:lnTo>
                  <a:lnTo>
                    <a:pt x="1" y="330981"/>
                  </a:lnTo>
                  <a:lnTo>
                    <a:pt x="1431613" y="0"/>
                  </a:lnTo>
                  <a:close/>
                </a:path>
              </a:pathLst>
            </a:custGeom>
            <a:solidFill>
              <a:srgbClr val="130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9" name="Freeform: Shape 24">
              <a:extLst>
                <a:ext uri="{FF2B5EF4-FFF2-40B4-BE49-F238E27FC236}">
                  <a16:creationId xmlns:a16="http://schemas.microsoft.com/office/drawing/2014/main" id="{FCDF0493-C71A-A8D7-89C1-3FF664DA89C6}"/>
                </a:ext>
              </a:extLst>
            </p:cNvPr>
            <p:cNvSpPr/>
            <p:nvPr/>
          </p:nvSpPr>
          <p:spPr>
            <a:xfrm>
              <a:off x="4572000" y="3914243"/>
              <a:ext cx="2007897" cy="1185101"/>
            </a:xfrm>
            <a:custGeom>
              <a:avLst/>
              <a:gdLst>
                <a:gd name="connsiteX0" fmla="*/ 2140623 w 2677196"/>
                <a:gd name="connsiteY0" fmla="*/ 0 h 1322200"/>
                <a:gd name="connsiteX1" fmla="*/ 2677196 w 2677196"/>
                <a:gd name="connsiteY1" fmla="*/ 691015 h 1322200"/>
                <a:gd name="connsiteX2" fmla="*/ 0 w 2677196"/>
                <a:gd name="connsiteY2" fmla="*/ 1322200 h 1322200"/>
                <a:gd name="connsiteX3" fmla="*/ 0 w 2677196"/>
                <a:gd name="connsiteY3" fmla="*/ 504680 h 1322200"/>
                <a:gd name="connsiteX4" fmla="*/ 2140623 w 2677196"/>
                <a:gd name="connsiteY4" fmla="*/ 0 h 132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7196" h="1322200">
                  <a:moveTo>
                    <a:pt x="2140623" y="0"/>
                  </a:moveTo>
                  <a:lnTo>
                    <a:pt x="2677196" y="691015"/>
                  </a:lnTo>
                  <a:lnTo>
                    <a:pt x="0" y="1322200"/>
                  </a:lnTo>
                  <a:lnTo>
                    <a:pt x="0" y="504680"/>
                  </a:lnTo>
                  <a:lnTo>
                    <a:pt x="2140623" y="0"/>
                  </a:lnTo>
                  <a:close/>
                </a:path>
              </a:pathLst>
            </a:custGeom>
            <a:solidFill>
              <a:srgbClr val="068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CuadroTexto 19">
                <a:extLst>
                  <a:ext uri="{FF2B5EF4-FFF2-40B4-BE49-F238E27FC236}">
                    <a16:creationId xmlns:a16="http://schemas.microsoft.com/office/drawing/2014/main" id="{873F9FFB-BBD8-7CC4-B3DF-1AA6A342FEBD}"/>
                  </a:ext>
                </a:extLst>
              </p:cNvPr>
              <p:cNvSpPr txBox="1"/>
              <p:nvPr/>
            </p:nvSpPr>
            <p:spPr>
              <a:xfrm>
                <a:off x="3278184" y="2541353"/>
                <a:ext cx="10264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Alpha </a:t>
                </a:r>
                <a14:m>
                  <m:oMath xmlns:m="http://schemas.openxmlformats.org/officeDocument/2006/math">
                    <m:r>
                      <a:rPr lang="el-GR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endParaRPr lang="es-CO" dirty="0"/>
              </a:p>
            </p:txBody>
          </p:sp>
        </mc:Choice>
        <mc:Fallback xmlns="">
          <p:sp>
            <p:nvSpPr>
              <p:cNvPr id="20" name="CuadroTexto 19">
                <a:extLst>
                  <a:ext uri="{FF2B5EF4-FFF2-40B4-BE49-F238E27FC236}">
                    <a16:creationId xmlns:a16="http://schemas.microsoft.com/office/drawing/2014/main" id="{873F9FFB-BBD8-7CC4-B3DF-1AA6A342FE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8184" y="2541353"/>
                <a:ext cx="1026487" cy="369332"/>
              </a:xfrm>
              <a:prstGeom prst="rect">
                <a:avLst/>
              </a:prstGeom>
              <a:blipFill>
                <a:blip r:embed="rId6"/>
                <a:stretch>
                  <a:fillRect l="-5357" t="-10000" b="-26667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5CCD786C-51F3-0794-5D51-14CF5DCA0C6A}"/>
                  </a:ext>
                </a:extLst>
              </p:cNvPr>
              <p:cNvSpPr txBox="1"/>
              <p:nvPr/>
            </p:nvSpPr>
            <p:spPr>
              <a:xfrm>
                <a:off x="3699356" y="3174755"/>
                <a:ext cx="10264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Beta </a:t>
                </a:r>
                <a14:m>
                  <m:oMath xmlns:m="http://schemas.openxmlformats.org/officeDocument/2006/math">
                    <m:r>
                      <a:rPr lang="el-GR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s-CO" dirty="0"/>
              </a:p>
            </p:txBody>
          </p:sp>
        </mc:Choice>
        <mc:Fallback xmlns=""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5CCD786C-51F3-0794-5D51-14CF5DCA0C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9356" y="3174755"/>
                <a:ext cx="1026487" cy="369332"/>
              </a:xfrm>
              <a:prstGeom prst="rect">
                <a:avLst/>
              </a:prstGeom>
              <a:blipFill>
                <a:blip r:embed="rId7"/>
                <a:stretch>
                  <a:fillRect l="-5357" t="-10000" b="-26667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CuadroTexto 21">
                <a:extLst>
                  <a:ext uri="{FF2B5EF4-FFF2-40B4-BE49-F238E27FC236}">
                    <a16:creationId xmlns:a16="http://schemas.microsoft.com/office/drawing/2014/main" id="{B85B891A-9671-9CFD-34B5-322FD7B8A7FD}"/>
                  </a:ext>
                </a:extLst>
              </p:cNvPr>
              <p:cNvSpPr txBox="1"/>
              <p:nvPr/>
            </p:nvSpPr>
            <p:spPr>
              <a:xfrm>
                <a:off x="4210475" y="3999748"/>
                <a:ext cx="10264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Delta </a:t>
                </a:r>
                <a14:m>
                  <m:oMath xmlns:m="http://schemas.openxmlformats.org/officeDocument/2006/math">
                    <m:r>
                      <a:rPr lang="el-GR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</m:oMath>
                </a14:m>
                <a:endParaRPr lang="es-CO" dirty="0"/>
              </a:p>
            </p:txBody>
          </p:sp>
        </mc:Choice>
        <mc:Fallback xmlns="">
          <p:sp>
            <p:nvSpPr>
              <p:cNvPr id="22" name="CuadroTexto 21">
                <a:extLst>
                  <a:ext uri="{FF2B5EF4-FFF2-40B4-BE49-F238E27FC236}">
                    <a16:creationId xmlns:a16="http://schemas.microsoft.com/office/drawing/2014/main" id="{B85B891A-9671-9CFD-34B5-322FD7B8A7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0475" y="3999748"/>
                <a:ext cx="1026487" cy="369332"/>
              </a:xfrm>
              <a:prstGeom prst="rect">
                <a:avLst/>
              </a:prstGeom>
              <a:blipFill>
                <a:blip r:embed="rId8"/>
                <a:stretch>
                  <a:fillRect l="-5357" t="-8197" b="-24590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CuadroTexto 22">
                <a:extLst>
                  <a:ext uri="{FF2B5EF4-FFF2-40B4-BE49-F238E27FC236}">
                    <a16:creationId xmlns:a16="http://schemas.microsoft.com/office/drawing/2014/main" id="{85481F78-3BE1-B142-7620-5A55A1D9EB66}"/>
                  </a:ext>
                </a:extLst>
              </p:cNvPr>
              <p:cNvSpPr txBox="1"/>
              <p:nvPr/>
            </p:nvSpPr>
            <p:spPr>
              <a:xfrm>
                <a:off x="4640433" y="4744747"/>
                <a:ext cx="1139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Omega </a:t>
                </a:r>
                <a14:m>
                  <m:oMath xmlns:m="http://schemas.openxmlformats.org/officeDocument/2006/math">
                    <m:r>
                      <a:rPr lang="el-GR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endParaRPr lang="es-CO" dirty="0"/>
              </a:p>
            </p:txBody>
          </p:sp>
        </mc:Choice>
        <mc:Fallback xmlns="">
          <p:sp>
            <p:nvSpPr>
              <p:cNvPr id="23" name="CuadroTexto 22">
                <a:extLst>
                  <a:ext uri="{FF2B5EF4-FFF2-40B4-BE49-F238E27FC236}">
                    <a16:creationId xmlns:a16="http://schemas.microsoft.com/office/drawing/2014/main" id="{85481F78-3BE1-B142-7620-5A55A1D9EB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0433" y="4744747"/>
                <a:ext cx="1139175" cy="369332"/>
              </a:xfrm>
              <a:prstGeom prst="rect">
                <a:avLst/>
              </a:prstGeom>
              <a:blipFill>
                <a:blip r:embed="rId9"/>
                <a:stretch>
                  <a:fillRect l="-4278" t="-8197" b="-24590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CuadroTexto 23">
            <a:extLst>
              <a:ext uri="{FF2B5EF4-FFF2-40B4-BE49-F238E27FC236}">
                <a16:creationId xmlns:a16="http://schemas.microsoft.com/office/drawing/2014/main" id="{72E442CC-0862-38A4-E891-A5F1FB4AC29B}"/>
              </a:ext>
            </a:extLst>
          </p:cNvPr>
          <p:cNvSpPr txBox="1"/>
          <p:nvPr/>
        </p:nvSpPr>
        <p:spPr>
          <a:xfrm>
            <a:off x="3860431" y="940122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Inspiración en el fenómeno natural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3651083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5135F3E-3245-21DD-B01D-6448DF142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2D189B6A-FB85-EAA7-6FC8-E8898FBCD9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2813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9E5FB20-E161-FF4C-1648-624587A7DF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126" y="2113446"/>
            <a:ext cx="10255624" cy="2937873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5E635A0B-5B56-0F06-E7FF-B2B03551C4B1}"/>
              </a:ext>
            </a:extLst>
          </p:cNvPr>
          <p:cNvSpPr txBox="1"/>
          <p:nvPr/>
        </p:nvSpPr>
        <p:spPr>
          <a:xfrm>
            <a:off x="3860432" y="931001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Análisis matemático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032728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5135F3E-3245-21DD-B01D-6448DF142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2813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D61A018-AC75-0CF0-BC6D-5B840B1B6A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6232" y="2103124"/>
            <a:ext cx="4351765" cy="2995006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92CE29FF-CB88-C82A-0953-CC17F48537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0828" y="2062033"/>
            <a:ext cx="3652704" cy="3030147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9F5A809A-5D3B-5166-6557-6F6111F7D66E}"/>
              </a:ext>
            </a:extLst>
          </p:cNvPr>
          <p:cNvSpPr txBox="1"/>
          <p:nvPr/>
        </p:nvSpPr>
        <p:spPr>
          <a:xfrm>
            <a:off x="3860432" y="931001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Análisis matemático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28476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5135F3E-3245-21DD-B01D-6448DF142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2813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AA2CD7CA-00B5-D02B-05A7-40090A829CBE}"/>
                  </a:ext>
                </a:extLst>
              </p:cNvPr>
              <p:cNvSpPr txBox="1"/>
              <p:nvPr/>
            </p:nvSpPr>
            <p:spPr>
              <a:xfrm>
                <a:off x="1801269" y="2023839"/>
                <a:ext cx="2717145" cy="17340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𝑋</m:t>
                      </m:r>
                      <m:d>
                        <m:d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e>
                      </m:d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sub>
                      </m:sSub>
                      <m:d>
                        <m:d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18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𝐷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𝐷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=|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sub>
                      </m:sSub>
                      <m:d>
                        <m:d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𝑋</m:t>
                      </m:r>
                      <m:d>
                        <m:d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=2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=2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AA2CD7CA-00B5-D02B-05A7-40090A829C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1269" y="2023839"/>
                <a:ext cx="2717145" cy="17340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DC252867-1826-9F28-592D-3F13BB2F9D1E}"/>
                  </a:ext>
                </a:extLst>
              </p:cNvPr>
              <p:cNvSpPr txBox="1"/>
              <p:nvPr/>
            </p:nvSpPr>
            <p:spPr>
              <a:xfrm>
                <a:off x="5475853" y="2001523"/>
                <a:ext cx="4467959" cy="17757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CO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𝑝</m:t>
                        </m:r>
                      </m:sub>
                    </m:sSub>
                    <m:d>
                      <m:dPr>
                        <m:ctrlPr>
                          <a:rPr lang="es-CO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s-MX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s-MX" i="1" dirty="0"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= Posición de la presa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s-MX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𝑋</m:t>
                      </m:r>
                      <m:d>
                        <m:dPr>
                          <m:ctrlPr>
                            <a:rPr lang="es-CO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𝑃𝑜𝑠𝑖𝑐𝑖</m:t>
                      </m:r>
                      <m:r>
                        <a:rPr lang="en-US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ó</m:t>
                      </m:r>
                      <m:r>
                        <a:rPr lang="en-US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𝑛</m:t>
                      </m:r>
                      <m:r>
                        <a:rPr lang="en-US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𝑑𝑒𝑙</m:t>
                      </m:r>
                      <m:r>
                        <a:rPr lang="en-US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𝑙𝑜𝑏𝑜</m:t>
                      </m:r>
                    </m:oMath>
                  </m:oMathPara>
                </a14:m>
                <a:endParaRPr lang="es-CO" dirty="0"/>
              </a:p>
              <a:p>
                <a:r>
                  <a:rPr lang="es-MX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A, C = Coeficientes del vector</a:t>
                </a:r>
                <a:endParaRPr lang="es-CO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es-MX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t = Iteración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i="1" kern="100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s-CO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𝑉𝑎𝑙𝑜𝑟𝑒𝑠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𝑎𝑙𝑒𝑎𝑡𝑜𝑟𝑖𝑜𝑠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s-MX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𝑒𝑛𝑡𝑟𝑒</m:t>
                      </m:r>
                      <m:r>
                        <a:rPr lang="es-MX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d>
                        <m:dPr>
                          <m:begChr m:val="["/>
                          <m:endChr m:val="]"/>
                          <m:ctrlP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MX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0,1</m:t>
                          </m:r>
                        </m:e>
                      </m:d>
                    </m:oMath>
                  </m:oMathPara>
                </a14:m>
                <a:endParaRPr lang="en-US" i="1" kern="100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s-MX" sz="1800" i="1" kern="1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i="1" kern="1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kern="100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i="1" kern="1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𝑜𝑒𝑓𝑖𝑐𝑖𝑒𝑛𝑡𝑒</m:t>
                      </m:r>
                      <m:r>
                        <a:rPr lang="en-US" i="1" kern="1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i="1" kern="1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𝑑𝑒</m:t>
                      </m:r>
                      <m:r>
                        <a:rPr lang="en-US" i="1" kern="1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i="1" kern="1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𝑟𝑜𝑑𝑒𝑜</m:t>
                      </m:r>
                    </m:oMath>
                  </m:oMathPara>
                </a14:m>
                <a:endParaRPr lang="es-CO" i="1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DC252867-1826-9F28-592D-3F13BB2F9D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5853" y="2001523"/>
                <a:ext cx="4467959" cy="1775743"/>
              </a:xfrm>
              <a:prstGeom prst="rect">
                <a:avLst/>
              </a:prstGeom>
              <a:blipFill>
                <a:blip r:embed="rId6"/>
                <a:stretch>
                  <a:fillRect l="-1091" t="-2055" b="-2397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uadroTexto 17">
                <a:extLst>
                  <a:ext uri="{FF2B5EF4-FFF2-40B4-BE49-F238E27FC236}">
                    <a16:creationId xmlns:a16="http://schemas.microsoft.com/office/drawing/2014/main" id="{E68058B5-2275-9573-A3A7-B60B88144D35}"/>
                  </a:ext>
                </a:extLst>
              </p:cNvPr>
              <p:cNvSpPr txBox="1"/>
              <p:nvPr/>
            </p:nvSpPr>
            <p:spPr>
              <a:xfrm>
                <a:off x="5475853" y="4273255"/>
                <a:ext cx="4467959" cy="10624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r>
                      <a:rPr lang="es-MX" sz="1800" i="1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</m:oMath>
                </a14:m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balancea la relación entre exploración y explotación y decrece linealmente de 2 a 0.</a:t>
                </a:r>
              </a:p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r>
                      <a:rPr lang="es-MX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𝑇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i="1" dirty="0"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Número máximo de iteraciones</a:t>
                </a:r>
                <a:endParaRPr lang="es-CO" i="1" dirty="0">
                  <a:latin typeface="Cambria Math" panose="020405030504060302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8" name="CuadroTexto 17">
                <a:extLst>
                  <a:ext uri="{FF2B5EF4-FFF2-40B4-BE49-F238E27FC236}">
                    <a16:creationId xmlns:a16="http://schemas.microsoft.com/office/drawing/2014/main" id="{E68058B5-2275-9573-A3A7-B60B88144D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5853" y="4273255"/>
                <a:ext cx="4467959" cy="1062470"/>
              </a:xfrm>
              <a:prstGeom prst="rect">
                <a:avLst/>
              </a:prstGeom>
              <a:blipFill>
                <a:blip r:embed="rId7"/>
                <a:stretch>
                  <a:fillRect l="-1091" t="-2874" r="-1228" b="-8046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CuadroTexto 19">
                <a:extLst>
                  <a:ext uri="{FF2B5EF4-FFF2-40B4-BE49-F238E27FC236}">
                    <a16:creationId xmlns:a16="http://schemas.microsoft.com/office/drawing/2014/main" id="{967B63FB-FA53-0198-B67E-0BB4A2232DB8}"/>
                  </a:ext>
                </a:extLst>
              </p:cNvPr>
              <p:cNvSpPr txBox="1"/>
              <p:nvPr/>
            </p:nvSpPr>
            <p:spPr>
              <a:xfrm>
                <a:off x="1859771" y="4309931"/>
                <a:ext cx="2600140" cy="5985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s-CO" i="0">
                          <a:latin typeface="Cambria Math" panose="02040503050406030204" pitchFamily="18" charset="0"/>
                        </a:rPr>
                        <m:t>=2−2</m:t>
                      </m:r>
                      <m:d>
                        <m:dPr>
                          <m:ctrlPr>
                            <a:rPr lang="es-CO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s-CO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CO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num>
                            <m:den>
                              <m:r>
                                <a:rPr lang="es-CO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20" name="CuadroTexto 19">
                <a:extLst>
                  <a:ext uri="{FF2B5EF4-FFF2-40B4-BE49-F238E27FC236}">
                    <a16:creationId xmlns:a16="http://schemas.microsoft.com/office/drawing/2014/main" id="{967B63FB-FA53-0198-B67E-0BB4A2232D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9771" y="4309931"/>
                <a:ext cx="2600140" cy="59856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CuadroTexto 20">
            <a:extLst>
              <a:ext uri="{FF2B5EF4-FFF2-40B4-BE49-F238E27FC236}">
                <a16:creationId xmlns:a16="http://schemas.microsoft.com/office/drawing/2014/main" id="{4A0B0922-C2E3-F73B-A435-B7561125F6AB}"/>
              </a:ext>
            </a:extLst>
          </p:cNvPr>
          <p:cNvSpPr txBox="1"/>
          <p:nvPr/>
        </p:nvSpPr>
        <p:spPr>
          <a:xfrm>
            <a:off x="3860432" y="931001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Análisis matemático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59636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5135F3E-3245-21DD-B01D-6448DF142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2813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85A44152-F336-1AB9-A307-5E04A47E0482}"/>
                  </a:ext>
                </a:extLst>
              </p:cNvPr>
              <p:cNvSpPr txBox="1"/>
              <p:nvPr/>
            </p:nvSpPr>
            <p:spPr>
              <a:xfrm>
                <a:off x="3753070" y="1507199"/>
                <a:ext cx="4744327" cy="44198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La nueva posición de los lobos está dada por:</a:t>
                </a:r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𝑋</m:t>
                      </m:r>
                      <m:d>
                        <m:d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e>
                      </m:d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s-CO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s-CO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s-CO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MX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</m:num>
                        <m:den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Donde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se calculan con las fórmulas:</a:t>
                </a:r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𝐷</m:t>
                        </m:r>
                      </m:e>
                      <m:sub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𝐷</m:t>
                        </m:r>
                      </m:e>
                      <m:sub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𝐷</m:t>
                        </m:r>
                      </m:e>
                      <m:sub>
                        <m:r>
                          <a:rPr lang="es-MX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</m:oMath>
                </a14:m>
                <a:r>
                  <a:rPr lang="es-MX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con las fórmulas:</a:t>
                </a:r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𝑋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s-MX" sz="18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𝑋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=|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s-MX" sz="18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s-CO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MX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sub>
                      </m:sSub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𝑋</m:t>
                      </m:r>
                      <m:r>
                        <a:rPr lang="es-MX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s-CO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85A44152-F336-1AB9-A307-5E04A47E04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3070" y="1507199"/>
                <a:ext cx="4744327" cy="4419800"/>
              </a:xfrm>
              <a:prstGeom prst="rect">
                <a:avLst/>
              </a:prstGeom>
              <a:blipFill>
                <a:blip r:embed="rId5"/>
                <a:stretch>
                  <a:fillRect l="-1157" t="-55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uadroTexto 6">
            <a:extLst>
              <a:ext uri="{FF2B5EF4-FFF2-40B4-BE49-F238E27FC236}">
                <a16:creationId xmlns:a16="http://schemas.microsoft.com/office/drawing/2014/main" id="{EF9A2B88-033F-CBF8-5495-CD03838A6D50}"/>
              </a:ext>
            </a:extLst>
          </p:cNvPr>
          <p:cNvSpPr txBox="1"/>
          <p:nvPr/>
        </p:nvSpPr>
        <p:spPr>
          <a:xfrm>
            <a:off x="3860432" y="931001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Análisis matemático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9085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5135F3E-3245-21DD-B01D-6448DF142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2813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2075D43-200B-4EAA-33E9-F8B01B6D7D9E}"/>
              </a:ext>
            </a:extLst>
          </p:cNvPr>
          <p:cNvSpPr txBox="1"/>
          <p:nvPr/>
        </p:nvSpPr>
        <p:spPr>
          <a:xfrm>
            <a:off x="3860432" y="1232263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Análisis matemático</a:t>
            </a:r>
            <a:endParaRPr lang="es-CO" sz="20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E34CA23-AE3D-00C7-34ED-3AF14E310DB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408"/>
          <a:stretch/>
        </p:blipFill>
        <p:spPr>
          <a:xfrm>
            <a:off x="3610634" y="2755074"/>
            <a:ext cx="5029200" cy="233164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9302E76A-0F42-9037-9917-D33A8804EBE7}"/>
                  </a:ext>
                </a:extLst>
              </p:cNvPr>
              <p:cNvSpPr txBox="1"/>
              <p:nvPr/>
            </p:nvSpPr>
            <p:spPr>
              <a:xfrm>
                <a:off x="3149331" y="2257508"/>
                <a:ext cx="2945080" cy="5242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000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𝐶𝑢𝑎𝑛𝑑𝑜</m:t>
                      </m:r>
                      <m:r>
                        <a:rPr lang="es-MX" sz="2000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−1&lt;</m:t>
                      </m:r>
                      <m:r>
                        <a:rPr lang="en-US" sz="2000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000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&lt;1</m:t>
                      </m:r>
                    </m:oMath>
                  </m:oMathPara>
                </a14:m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9302E76A-0F42-9037-9917-D33A8804E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9331" y="2257508"/>
                <a:ext cx="2945080" cy="52424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3551A430-FB5D-2F05-F496-FBF8ED2EE13D}"/>
                  </a:ext>
                </a:extLst>
              </p:cNvPr>
              <p:cNvSpPr txBox="1"/>
              <p:nvPr/>
            </p:nvSpPr>
            <p:spPr>
              <a:xfrm>
                <a:off x="6094411" y="2257508"/>
                <a:ext cx="2945080" cy="5242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00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𝐶𝑢𝑎𝑛𝑑𝑜</m:t>
                      </m:r>
                      <m:r>
                        <a:rPr lang="es-MX" sz="200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000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&gt;1 </m:t>
                      </m:r>
                      <m:r>
                        <a:rPr lang="en-US" sz="2000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𝑜</m:t>
                      </m:r>
                      <m:r>
                        <a:rPr lang="en-US" sz="2000" b="0" i="1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000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&lt;−1</m:t>
                      </m:r>
                    </m:oMath>
                  </m:oMathPara>
                </a14:m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3551A430-FB5D-2F05-F496-FBF8ED2EE1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4411" y="2257508"/>
                <a:ext cx="2945080" cy="52424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163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4774</TotalTime>
  <Words>1781</Words>
  <Application>Microsoft Macintosh PowerPoint</Application>
  <PresentationFormat>Personalizado</PresentationFormat>
  <Paragraphs>255</Paragraphs>
  <Slides>27</Slides>
  <Notes>13</Notes>
  <HiddenSlides>0</HiddenSlides>
  <MMClips>1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0</vt:i4>
      </vt:variant>
      <vt:variant>
        <vt:lpstr>Títulos de diapositiva</vt:lpstr>
      </vt:variant>
      <vt:variant>
        <vt:i4>27</vt:i4>
      </vt:variant>
    </vt:vector>
  </HeadingPairs>
  <TitlesOfParts>
    <vt:vector size="32" baseType="lpstr">
      <vt:lpstr>Arial</vt:lpstr>
      <vt:lpstr>Calibri</vt:lpstr>
      <vt:lpstr>Cambria Math</vt:lpstr>
      <vt:lpstr>Martel-Regular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unicauca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lucy alejandra cruz astudillo</dc:creator>
  <cp:lastModifiedBy>CAMILO ENRIQUE ROMERO PARRA</cp:lastModifiedBy>
  <cp:revision>328</cp:revision>
  <dcterms:created xsi:type="dcterms:W3CDTF">2019-01-31T16:13:01Z</dcterms:created>
  <dcterms:modified xsi:type="dcterms:W3CDTF">2023-11-16T20:00:47Z</dcterms:modified>
</cp:coreProperties>
</file>

<file path=docProps/thumbnail.jpeg>
</file>